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9144000"/>
  <p:notesSz cx="6858000" cy="9144000"/>
  <p:embeddedFontLst>
    <p:embeddedFont>
      <p:font typeface="Roboto"/>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iozy3Y4ojLI9GUSp73dllTnSIR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Lato-italic.fntdata"/><Relationship Id="rId10" Type="http://schemas.openxmlformats.org/officeDocument/2006/relationships/slide" Target="slides/slide6.xml"/><Relationship Id="rId54" Type="http://schemas.openxmlformats.org/officeDocument/2006/relationships/font" Target="fonts/Lato-bold.fntdata"/><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9a950b249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9a950b24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D1D5DB"/>
                </a:solidFill>
                <a:highlight>
                  <a:srgbClr val="444654"/>
                </a:highlight>
                <a:latin typeface="Roboto"/>
                <a:ea typeface="Roboto"/>
                <a:cs typeface="Roboto"/>
                <a:sym typeface="Roboto"/>
              </a:rPr>
              <a:t>ODFM: Orthogonal Division Frequency Multiplexing</a:t>
            </a:r>
            <a:endParaRPr/>
          </a:p>
        </p:txBody>
      </p:sp>
      <p:sp>
        <p:nvSpPr>
          <p:cNvPr id="149" name="Google Shape;149;g239a950b24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9a950b249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9a950b249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số symbol trong miền thời gian và subcarriers trong miền tần số  có thể được thay đổi, 14 symbols = 1 slot</a:t>
            </a:r>
            <a:endParaRPr/>
          </a:p>
        </p:txBody>
      </p:sp>
      <p:sp>
        <p:nvSpPr>
          <p:cNvPr id="157" name="Google Shape;157;g239a950b249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9a950b249_0_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9a950b249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39a950b249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9a950b249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9a950b249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39a950b249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9a950b249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9a950b249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39a950b249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9a950b249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9a950b249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39a950b249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9a950b249_0_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9a950b249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39a950b249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9a950b249_0_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9a950b249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39a950b249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9a950b249_0_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9a950b249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39a950b249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eb816ad94_2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eb816ad94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HARQ (hybrid automatic repeat request): được sử dụng</a:t>
            </a:r>
            <a:endParaRPr sz="9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trong các hệ thống truyền thông không dây, như mạng</a:t>
            </a:r>
            <a:endParaRPr sz="9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di dộng (vd: 4G LTE, 5G) và mạng wifi, để cải thiện </a:t>
            </a:r>
            <a:endParaRPr sz="9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900">
                <a:highlight>
                  <a:srgbClr val="FFFFFF"/>
                </a:highlight>
                <a:latin typeface="Arial"/>
                <a:ea typeface="Arial"/>
                <a:cs typeface="Arial"/>
                <a:sym typeface="Arial"/>
              </a:rPr>
              <a:t>độ tin cậy và hiệu suất truyền dữ liệu.</a:t>
            </a:r>
            <a:endParaRPr sz="900">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41" name="Google Shape;241;g25eb816ad94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9a950b249_0_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9a950b249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239a950b249_0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9a950b249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9a950b249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39a950b249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9a950b249_0_1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9a950b249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39a950b249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9a950b249_0_1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9a950b249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39a950b249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9a950b249_0_2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9a950b249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SINR = signal to noise and interference ratio</a:t>
            </a:r>
            <a:endParaRPr/>
          </a:p>
        </p:txBody>
      </p:sp>
      <p:sp>
        <p:nvSpPr>
          <p:cNvPr id="294" name="Google Shape;294;g239a950b249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d75418eb1_3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d75418eb1_3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8d75418eb1_3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d75418eb1_3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8d75418eb1_3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8d75418eb1_3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d75418eb1_3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d75418eb1_3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8d75418eb1_3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8d75418eb1_5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8d75418eb1_5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28d75418eb1_5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d75418eb1_7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8d75418eb1_7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8d75418eb1_7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8d75418eb1_6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8d75418eb1_6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28d75418eb1_6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d75418eb1_6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8d75418eb1_6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8d75418eb1_6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d75418eb1_7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8d75418eb1_7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8d75418eb1_7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d75418eb1_6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8d75418eb1_6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8d75418eb1_6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8d75418eb1_6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8d75418eb1_6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8d75418eb1_6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d75418eb1_6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d75418eb1_6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8d75418eb1_6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d75418eb1_6_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8d75418eb1_6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8d75418eb1_6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eb816ad9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5eb816ad94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d75418eb1_6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8d75418eb1_6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28d75418eb1_6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8d75418eb1_6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8d75418eb1_6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8d75418eb1_6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8d75418eb1_7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8d75418eb1_7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8d75418eb1_7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d75418eb1_5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8d75418eb1_5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8d75418eb1_5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9a950b249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9a950b24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39a950b24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24"/>
          <p:cNvSpPr txBox="1"/>
          <p:nvPr>
            <p:ph idx="1" type="body"/>
          </p:nvPr>
        </p:nvSpPr>
        <p:spPr>
          <a:xfrm>
            <a:off x="234950" y="1227550"/>
            <a:ext cx="8674200" cy="4868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5"/>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25"/>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26"/>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6"/>
          <p:cNvSpPr txBox="1"/>
          <p:nvPr>
            <p:ph type="title"/>
          </p:nvPr>
        </p:nvSpPr>
        <p:spPr>
          <a:xfrm>
            <a:off x="2380488" y="2365248"/>
            <a:ext cx="4383024" cy="212750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8"/>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9"/>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9"/>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20"/>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2"/>
          <p:cNvSpPr txBox="1"/>
          <p:nvPr>
            <p:ph type="title"/>
          </p:nvPr>
        </p:nvSpPr>
        <p:spPr>
          <a:xfrm>
            <a:off x="3511295" y="224917"/>
            <a:ext cx="5397627"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22"/>
          <p:cNvSpPr txBox="1"/>
          <p:nvPr>
            <p:ph idx="1" type="body"/>
          </p:nvPr>
        </p:nvSpPr>
        <p:spPr>
          <a:xfrm>
            <a:off x="3524251" y="1011238"/>
            <a:ext cx="5384672" cy="55292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2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1F3864"/>
                </a:solidFill>
                <a:latin typeface="Lato"/>
                <a:ea typeface="Lato"/>
                <a:cs typeface="Lato"/>
                <a:sym typeface="Lato"/>
              </a:defRPr>
            </a:lvl1pPr>
            <a:lvl2pPr indent="0" lvl="1" marL="0" marR="0" rtl="0" algn="r">
              <a:spcBef>
                <a:spcPts val="0"/>
              </a:spcBef>
              <a:buNone/>
              <a:defRPr b="1" i="0" sz="1200" u="none" cap="none" strike="noStrike">
                <a:solidFill>
                  <a:srgbClr val="1F3864"/>
                </a:solidFill>
                <a:latin typeface="Lato"/>
                <a:ea typeface="Lato"/>
                <a:cs typeface="Lato"/>
                <a:sym typeface="Lato"/>
              </a:defRPr>
            </a:lvl2pPr>
            <a:lvl3pPr indent="0" lvl="2" marL="0" marR="0" rtl="0" algn="r">
              <a:spcBef>
                <a:spcPts val="0"/>
              </a:spcBef>
              <a:buNone/>
              <a:defRPr b="1" i="0" sz="1200" u="none" cap="none" strike="noStrike">
                <a:solidFill>
                  <a:srgbClr val="1F3864"/>
                </a:solidFill>
                <a:latin typeface="Lato"/>
                <a:ea typeface="Lato"/>
                <a:cs typeface="Lato"/>
                <a:sym typeface="Lato"/>
              </a:defRPr>
            </a:lvl3pPr>
            <a:lvl4pPr indent="0" lvl="3" marL="0" marR="0" rtl="0" algn="r">
              <a:spcBef>
                <a:spcPts val="0"/>
              </a:spcBef>
              <a:buNone/>
              <a:defRPr b="1" i="0" sz="1200" u="none" cap="none" strike="noStrike">
                <a:solidFill>
                  <a:srgbClr val="1F3864"/>
                </a:solidFill>
                <a:latin typeface="Lato"/>
                <a:ea typeface="Lato"/>
                <a:cs typeface="Lato"/>
                <a:sym typeface="Lato"/>
              </a:defRPr>
            </a:lvl4pPr>
            <a:lvl5pPr indent="0" lvl="4" marL="0" marR="0" rtl="0" algn="r">
              <a:spcBef>
                <a:spcPts val="0"/>
              </a:spcBef>
              <a:buNone/>
              <a:defRPr b="1" i="0" sz="1200" u="none" cap="none" strike="noStrike">
                <a:solidFill>
                  <a:srgbClr val="1F3864"/>
                </a:solidFill>
                <a:latin typeface="Lato"/>
                <a:ea typeface="Lato"/>
                <a:cs typeface="Lato"/>
                <a:sym typeface="Lato"/>
              </a:defRPr>
            </a:lvl5pPr>
            <a:lvl6pPr indent="0" lvl="5" marL="0" marR="0" rtl="0" algn="r">
              <a:spcBef>
                <a:spcPts val="0"/>
              </a:spcBef>
              <a:buNone/>
              <a:defRPr b="1" i="0" sz="1200" u="none" cap="none" strike="noStrike">
                <a:solidFill>
                  <a:srgbClr val="1F3864"/>
                </a:solidFill>
                <a:latin typeface="Lato"/>
                <a:ea typeface="Lato"/>
                <a:cs typeface="Lato"/>
                <a:sym typeface="Lato"/>
              </a:defRPr>
            </a:lvl6pPr>
            <a:lvl7pPr indent="0" lvl="6" marL="0" marR="0" rtl="0" algn="r">
              <a:spcBef>
                <a:spcPts val="0"/>
              </a:spcBef>
              <a:buNone/>
              <a:defRPr b="1" i="0" sz="1200" u="none" cap="none" strike="noStrike">
                <a:solidFill>
                  <a:srgbClr val="1F3864"/>
                </a:solidFill>
                <a:latin typeface="Lato"/>
                <a:ea typeface="Lato"/>
                <a:cs typeface="Lato"/>
                <a:sym typeface="Lato"/>
              </a:defRPr>
            </a:lvl7pPr>
            <a:lvl8pPr indent="0" lvl="7" marL="0" marR="0" rtl="0" algn="r">
              <a:spcBef>
                <a:spcPts val="0"/>
              </a:spcBef>
              <a:buNone/>
              <a:defRPr b="1" i="0" sz="1200" u="none" cap="none" strike="noStrike">
                <a:solidFill>
                  <a:srgbClr val="1F3864"/>
                </a:solidFill>
                <a:latin typeface="Lato"/>
                <a:ea typeface="Lato"/>
                <a:cs typeface="Lato"/>
                <a:sym typeface="Lato"/>
              </a:defRPr>
            </a:lvl8pPr>
            <a:lvl9pPr indent="0" lvl="8" marL="0" marR="0" rtl="0" algn="r">
              <a:spcBef>
                <a:spcPts val="0"/>
              </a:spcBef>
              <a:buNone/>
              <a:defRPr b="1" i="0" sz="1200" u="none" cap="none" strike="noStrike">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39a950b249_0_28"/>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2" name="Google Shape;152;g239a950b249_0_28"/>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2.2 MAC Layer</a:t>
            </a:r>
            <a:endParaRPr/>
          </a:p>
          <a:p>
            <a:pPr indent="0" lvl="0" marL="0" rtl="0" algn="l">
              <a:spcBef>
                <a:spcPts val="0"/>
              </a:spcBef>
              <a:spcAft>
                <a:spcPts val="0"/>
              </a:spcAft>
              <a:buNone/>
            </a:pPr>
            <a:r>
              <a:t/>
            </a:r>
            <a:endParaRPr/>
          </a:p>
        </p:txBody>
      </p:sp>
      <p:sp>
        <p:nvSpPr>
          <p:cNvPr id="153" name="Google Shape;153;g239a950b249_0_28"/>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Char char="●"/>
            </a:pPr>
            <a:r>
              <a:rPr lang="en-US" sz="2000">
                <a:latin typeface="Arial"/>
                <a:ea typeface="Arial"/>
                <a:cs typeface="Arial"/>
                <a:sym typeface="Arial"/>
              </a:rPr>
              <a:t>Lưới phân bổ tài nguyên gồm:</a:t>
            </a:r>
            <a:endParaRPr sz="2000">
              <a:latin typeface="Arial"/>
              <a:ea typeface="Arial"/>
              <a:cs typeface="Arial"/>
              <a:sym typeface="Arial"/>
            </a:endParaRPr>
          </a:p>
          <a:p>
            <a:pPr indent="-355600" lvl="0" marL="914400" rtl="0" algn="l">
              <a:lnSpc>
                <a:spcPct val="115000"/>
              </a:lnSpc>
              <a:spcBef>
                <a:spcPts val="0"/>
              </a:spcBef>
              <a:spcAft>
                <a:spcPts val="0"/>
              </a:spcAft>
              <a:buSzPts val="2000"/>
              <a:buChar char="★"/>
            </a:pPr>
            <a:r>
              <a:rPr b="1" lang="en-US" sz="2000">
                <a:solidFill>
                  <a:srgbClr val="0000FF"/>
                </a:solidFill>
                <a:latin typeface="Arial"/>
                <a:ea typeface="Arial"/>
                <a:cs typeface="Arial"/>
                <a:sym typeface="Arial"/>
              </a:rPr>
              <a:t>Tần số:</a:t>
            </a:r>
            <a:r>
              <a:rPr lang="en-US" sz="2000">
                <a:latin typeface="Arial"/>
                <a:ea typeface="Arial"/>
                <a:cs typeface="Arial"/>
                <a:sym typeface="Arial"/>
              </a:rPr>
              <a:t> eNB/gNB có băng thông cố định. Tổng băng thông được chia thành các subcarriers (sóng mang con)</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Frame: Đơn vị chia lớn nhất bao phủ toàn bộ băng thông</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Resource Block: gồm 12 subcarriers liên tiếp trong miền tần số. Kích thước phụ thuộc vào khoảng cách giữa subcarriers</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Subcarrier: đơn vị chia nhỏ nhất của tần số. </a:t>
            </a:r>
            <a:endParaRPr sz="2000">
              <a:latin typeface="Arial"/>
              <a:ea typeface="Arial"/>
              <a:cs typeface="Arial"/>
              <a:sym typeface="Arial"/>
            </a:endParaRPr>
          </a:p>
          <a:p>
            <a:pPr indent="-355600" lvl="0" marL="914400" rtl="0" algn="l">
              <a:lnSpc>
                <a:spcPct val="115000"/>
              </a:lnSpc>
              <a:spcBef>
                <a:spcPts val="0"/>
              </a:spcBef>
              <a:spcAft>
                <a:spcPts val="0"/>
              </a:spcAft>
              <a:buSzPts val="2000"/>
              <a:buFont typeface="Arial"/>
              <a:buChar char="★"/>
            </a:pPr>
            <a:r>
              <a:rPr b="1" lang="en-US" sz="2000">
                <a:solidFill>
                  <a:srgbClr val="0000FF"/>
                </a:solidFill>
                <a:latin typeface="Arial"/>
                <a:ea typeface="Arial"/>
                <a:cs typeface="Arial"/>
                <a:sym typeface="Arial"/>
              </a:rPr>
              <a:t>Thời gian:</a:t>
            </a:r>
            <a:r>
              <a:rPr lang="en-US" sz="2000">
                <a:latin typeface="Arial"/>
                <a:ea typeface="Arial"/>
                <a:cs typeface="Arial"/>
                <a:sym typeface="Arial"/>
              </a:rPr>
              <a:t> Phân chia theo khe thời gian:</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Frame: Đơn vị chia lớn nhất. Khoảng 10ms</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Subframe: Mức độ chia nhỏ tiếp theo. Khoảng 1ms</a:t>
            </a:r>
            <a:endParaRPr sz="2000">
              <a:latin typeface="Arial"/>
              <a:ea typeface="Arial"/>
              <a:cs typeface="Arial"/>
              <a:sym typeface="Arial"/>
            </a:endParaRPr>
          </a:p>
          <a:p>
            <a:pPr indent="-355600" lvl="1" marL="1828800" rtl="0" algn="l">
              <a:lnSpc>
                <a:spcPct val="115000"/>
              </a:lnSpc>
              <a:spcBef>
                <a:spcPts val="0"/>
              </a:spcBef>
              <a:spcAft>
                <a:spcPts val="0"/>
              </a:spcAft>
              <a:buSzPts val="2000"/>
              <a:buFont typeface="Arial"/>
              <a:buChar char="○"/>
            </a:pPr>
            <a:r>
              <a:rPr lang="en-US" sz="2000">
                <a:latin typeface="Arial"/>
                <a:ea typeface="Arial"/>
                <a:cs typeface="Arial"/>
                <a:sym typeface="Arial"/>
              </a:rPr>
              <a:t>Slot: Chứa OFDM. Số lượng OFDM trong LTE là 6-7, trong NR/5G là 12-14 symbols</a:t>
            </a:r>
            <a:endParaRPr sz="20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39a950b249_0_36"/>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0" name="Google Shape;160;g239a950b249_0_36"/>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2.2 MAC Layer</a:t>
            </a:r>
            <a:endParaRPr/>
          </a:p>
          <a:p>
            <a:pPr indent="0" lvl="0" marL="0" rtl="0" algn="l">
              <a:spcBef>
                <a:spcPts val="0"/>
              </a:spcBef>
              <a:spcAft>
                <a:spcPts val="0"/>
              </a:spcAft>
              <a:buNone/>
            </a:pPr>
            <a:r>
              <a:t/>
            </a:r>
            <a:endParaRPr/>
          </a:p>
        </p:txBody>
      </p:sp>
      <p:pic>
        <p:nvPicPr>
          <p:cNvPr id="161" name="Google Shape;161;g239a950b249_0_36"/>
          <p:cNvPicPr preferRelativeResize="0"/>
          <p:nvPr/>
        </p:nvPicPr>
        <p:blipFill>
          <a:blip r:embed="rId3">
            <a:alphaModFix/>
          </a:blip>
          <a:stretch>
            <a:fillRect/>
          </a:stretch>
        </p:blipFill>
        <p:spPr>
          <a:xfrm>
            <a:off x="235075" y="1971675"/>
            <a:ext cx="4743450" cy="2914650"/>
          </a:xfrm>
          <a:prstGeom prst="rect">
            <a:avLst/>
          </a:prstGeom>
          <a:noFill/>
          <a:ln>
            <a:noFill/>
          </a:ln>
        </p:spPr>
      </p:pic>
      <p:sp>
        <p:nvSpPr>
          <p:cNvPr id="162" name="Google Shape;162;g239a950b249_0_36"/>
          <p:cNvSpPr txBox="1"/>
          <p:nvPr/>
        </p:nvSpPr>
        <p:spPr>
          <a:xfrm>
            <a:off x="4745450" y="1873200"/>
            <a:ext cx="41634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Lưới tài nguyên thời gian - tần số được chia thành các đơn vị nhỏ và gán ngẫu nhiên cho các UE ⇒ Gọi là các phần tử tài nguyên </a:t>
            </a:r>
            <a:r>
              <a:rPr b="1" lang="en-US" sz="2000">
                <a:solidFill>
                  <a:srgbClr val="0000FF"/>
                </a:solidFill>
              </a:rPr>
              <a:t>(REs)</a:t>
            </a:r>
            <a:endParaRPr b="1" sz="2000">
              <a:solidFill>
                <a:srgbClr val="0000FF"/>
              </a:solidFill>
            </a:endParaRPr>
          </a:p>
          <a:p>
            <a:pPr indent="-355600" lvl="0" marL="457200" rtl="0" algn="l">
              <a:spcBef>
                <a:spcPts val="0"/>
              </a:spcBef>
              <a:spcAft>
                <a:spcPts val="0"/>
              </a:spcAft>
              <a:buSzPts val="2000"/>
              <a:buChar char="●"/>
            </a:pPr>
            <a:r>
              <a:rPr lang="en-US" sz="2000"/>
              <a:t>Các REs được tổ chức trong các khối tài nguyên vật lý (PRBs) có </a:t>
            </a:r>
            <a:r>
              <a:rPr b="1" lang="en-US" sz="2000">
                <a:solidFill>
                  <a:srgbClr val="0000FF"/>
                </a:solidFill>
              </a:rPr>
              <a:t>14 symbols trong miền thời gian</a:t>
            </a:r>
            <a:r>
              <a:rPr lang="en-US" sz="2000"/>
              <a:t> và </a:t>
            </a:r>
            <a:r>
              <a:rPr b="1" lang="en-US" sz="2000">
                <a:solidFill>
                  <a:srgbClr val="FF00FF"/>
                </a:solidFill>
              </a:rPr>
              <a:t>12 subcarriers trong miền tần số</a:t>
            </a:r>
            <a:r>
              <a:rPr lang="en-US" sz="2000">
                <a:solidFill>
                  <a:srgbClr val="FF00FF"/>
                </a:solidFill>
              </a:rPr>
              <a:t>.</a:t>
            </a:r>
            <a:endParaRPr sz="2000">
              <a:solidFill>
                <a:srgbClr val="FF00FF"/>
              </a:solidFill>
            </a:endParaRPr>
          </a:p>
        </p:txBody>
      </p:sp>
      <p:sp>
        <p:nvSpPr>
          <p:cNvPr id="163" name="Google Shape;163;g239a950b249_0_36"/>
          <p:cNvSpPr txBox="1"/>
          <p:nvPr/>
        </p:nvSpPr>
        <p:spPr>
          <a:xfrm>
            <a:off x="1665075" y="5050700"/>
            <a:ext cx="31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3. Khối tài nguyên (PRBs) [1]</a:t>
            </a:r>
            <a:endParaRPr/>
          </a:p>
        </p:txBody>
      </p:sp>
      <p:sp>
        <p:nvSpPr>
          <p:cNvPr id="164" name="Google Shape;164;g239a950b249_0_36"/>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a:t>
            </a:r>
            <a:r>
              <a:rPr lang="en-US" sz="1000"/>
              <a:t>1]: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39a950b249_0_5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g239a950b249_0_5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2.2 MAC Layer</a:t>
            </a:r>
            <a:endParaRPr/>
          </a:p>
          <a:p>
            <a:pPr indent="0" lvl="0" marL="0" rtl="0" algn="l">
              <a:spcBef>
                <a:spcPts val="0"/>
              </a:spcBef>
              <a:spcAft>
                <a:spcPts val="0"/>
              </a:spcAft>
              <a:buNone/>
            </a:pPr>
            <a:r>
              <a:t/>
            </a:r>
            <a:endParaRPr/>
          </a:p>
        </p:txBody>
      </p:sp>
      <p:pic>
        <p:nvPicPr>
          <p:cNvPr id="172" name="Google Shape;172;g239a950b249_0_53"/>
          <p:cNvPicPr preferRelativeResize="0"/>
          <p:nvPr/>
        </p:nvPicPr>
        <p:blipFill>
          <a:blip r:embed="rId3">
            <a:alphaModFix/>
          </a:blip>
          <a:stretch>
            <a:fillRect/>
          </a:stretch>
        </p:blipFill>
        <p:spPr>
          <a:xfrm>
            <a:off x="235075" y="1971675"/>
            <a:ext cx="4743450" cy="2914650"/>
          </a:xfrm>
          <a:prstGeom prst="rect">
            <a:avLst/>
          </a:prstGeom>
          <a:noFill/>
          <a:ln>
            <a:noFill/>
          </a:ln>
        </p:spPr>
      </p:pic>
      <p:sp>
        <p:nvSpPr>
          <p:cNvPr id="173" name="Google Shape;173;g239a950b249_0_53"/>
          <p:cNvSpPr txBox="1"/>
          <p:nvPr/>
        </p:nvSpPr>
        <p:spPr>
          <a:xfrm>
            <a:off x="4745400" y="1637325"/>
            <a:ext cx="4398600" cy="4802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PRBs gán tối ưu nhất cho các UE. </a:t>
            </a:r>
            <a:endParaRPr sz="2000"/>
          </a:p>
          <a:p>
            <a:pPr indent="-355600" lvl="0" marL="457200" rtl="0" algn="l">
              <a:spcBef>
                <a:spcPts val="0"/>
              </a:spcBef>
              <a:spcAft>
                <a:spcPts val="0"/>
              </a:spcAft>
              <a:buSzPts val="2000"/>
              <a:buChar char="●"/>
            </a:pPr>
            <a:r>
              <a:rPr lang="en-US" sz="2000"/>
              <a:t>Các kiểu phân bổ:</a:t>
            </a:r>
            <a:endParaRPr sz="2000"/>
          </a:p>
          <a:p>
            <a:pPr indent="-355600" lvl="1" marL="914400" rtl="0" algn="l">
              <a:spcBef>
                <a:spcPts val="0"/>
              </a:spcBef>
              <a:spcAft>
                <a:spcPts val="0"/>
              </a:spcAft>
              <a:buSzPts val="2000"/>
              <a:buChar char="○"/>
            </a:pPr>
            <a:r>
              <a:rPr b="1" lang="en-US" sz="2000">
                <a:solidFill>
                  <a:srgbClr val="0000FF"/>
                </a:solidFill>
              </a:rPr>
              <a:t>Round Robin:</a:t>
            </a:r>
            <a:r>
              <a:rPr lang="en-US" sz="2000"/>
              <a:t> Phân bổ tài nguyên theo vòng tròn(Tất cả các UE được phân bổ lần lượt trong 1 block PRB cho đến khi đủ)</a:t>
            </a:r>
            <a:endParaRPr sz="2000"/>
          </a:p>
          <a:p>
            <a:pPr indent="-355600" lvl="1" marL="914400" rtl="0" algn="l">
              <a:spcBef>
                <a:spcPts val="0"/>
              </a:spcBef>
              <a:spcAft>
                <a:spcPts val="0"/>
              </a:spcAft>
              <a:buSzPts val="2000"/>
              <a:buChar char="○"/>
            </a:pPr>
            <a:r>
              <a:rPr b="1" lang="en-US" sz="2000">
                <a:solidFill>
                  <a:srgbClr val="0000FF"/>
                </a:solidFill>
              </a:rPr>
              <a:t>Max.throughput:</a:t>
            </a:r>
            <a:r>
              <a:rPr lang="en-US" sz="2000"/>
              <a:t> Phân bổ tài nguyên cho UE có tốc độ thông qua tối đa trong thời gian đó ⇒ tối đa hóa dung lượng tổng thể.</a:t>
            </a:r>
            <a:endParaRPr sz="2000"/>
          </a:p>
          <a:p>
            <a:pPr indent="-355600" lvl="1" marL="914400" rtl="0" algn="l">
              <a:spcBef>
                <a:spcPts val="0"/>
              </a:spcBef>
              <a:spcAft>
                <a:spcPts val="0"/>
              </a:spcAft>
              <a:buSzPts val="2000"/>
              <a:buChar char="○"/>
            </a:pPr>
            <a:r>
              <a:rPr b="1" lang="en-US" sz="2000">
                <a:solidFill>
                  <a:srgbClr val="0000FF"/>
                </a:solidFill>
              </a:rPr>
              <a:t>Proportional Fair:</a:t>
            </a:r>
            <a:r>
              <a:rPr lang="en-US" sz="2000"/>
              <a:t> Đảm bảo tính công bằng giữa các user</a:t>
            </a:r>
            <a:endParaRPr sz="2000"/>
          </a:p>
        </p:txBody>
      </p:sp>
      <p:sp>
        <p:nvSpPr>
          <p:cNvPr id="174" name="Google Shape;174;g239a950b249_0_53"/>
          <p:cNvSpPr txBox="1"/>
          <p:nvPr/>
        </p:nvSpPr>
        <p:spPr>
          <a:xfrm>
            <a:off x="1665075" y="5050700"/>
            <a:ext cx="17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3</a:t>
            </a:r>
            <a:r>
              <a:rPr lang="en-US"/>
              <a:t>. PRBs</a:t>
            </a:r>
            <a:endParaRPr/>
          </a:p>
        </p:txBody>
      </p:sp>
      <p:sp>
        <p:nvSpPr>
          <p:cNvPr id="175" name="Google Shape;175;g239a950b249_0_53"/>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[1]: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39a950b249_0_6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g239a950b249_0_6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2.2 MAC Layer</a:t>
            </a:r>
            <a:endParaRPr/>
          </a:p>
          <a:p>
            <a:pPr indent="0" lvl="0" marL="0" rtl="0" algn="l">
              <a:spcBef>
                <a:spcPts val="0"/>
              </a:spcBef>
              <a:spcAft>
                <a:spcPts val="0"/>
              </a:spcAft>
              <a:buNone/>
            </a:pPr>
            <a:r>
              <a:t/>
            </a:r>
            <a:endParaRPr/>
          </a:p>
        </p:txBody>
      </p:sp>
      <p:pic>
        <p:nvPicPr>
          <p:cNvPr id="183" name="Google Shape;183;g239a950b249_0_62"/>
          <p:cNvPicPr preferRelativeResize="0"/>
          <p:nvPr/>
        </p:nvPicPr>
        <p:blipFill>
          <a:blip r:embed="rId3">
            <a:alphaModFix/>
          </a:blip>
          <a:stretch>
            <a:fillRect/>
          </a:stretch>
        </p:blipFill>
        <p:spPr>
          <a:xfrm>
            <a:off x="235075" y="1971675"/>
            <a:ext cx="4743450" cy="2914650"/>
          </a:xfrm>
          <a:prstGeom prst="rect">
            <a:avLst/>
          </a:prstGeom>
          <a:noFill/>
          <a:ln>
            <a:noFill/>
          </a:ln>
        </p:spPr>
      </p:pic>
      <p:sp>
        <p:nvSpPr>
          <p:cNvPr id="184" name="Google Shape;184;g239a950b249_0_62"/>
          <p:cNvSpPr txBox="1"/>
          <p:nvPr/>
        </p:nvSpPr>
        <p:spPr>
          <a:xfrm>
            <a:off x="4745400" y="1637325"/>
            <a:ext cx="43986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Phân bổ tài nguyên có thể được phân tán dọc theo trục thời gian theo 2 cách:</a:t>
            </a:r>
            <a:endParaRPr sz="2000"/>
          </a:p>
          <a:p>
            <a:pPr indent="-355600" lvl="1" marL="914400" rtl="0" algn="l">
              <a:spcBef>
                <a:spcPts val="0"/>
              </a:spcBef>
              <a:spcAft>
                <a:spcPts val="0"/>
              </a:spcAft>
              <a:buSzPts val="2000"/>
              <a:buChar char="○"/>
            </a:pPr>
            <a:r>
              <a:rPr b="1" lang="en-US" sz="2000">
                <a:solidFill>
                  <a:srgbClr val="0000FF"/>
                </a:solidFill>
              </a:rPr>
              <a:t>Localized: </a:t>
            </a:r>
            <a:r>
              <a:rPr lang="en-US" sz="2000"/>
              <a:t>phân bổ tất cả các khe liền kề theo trục thời gian cho cùng một UE</a:t>
            </a:r>
            <a:endParaRPr sz="2000"/>
          </a:p>
          <a:p>
            <a:pPr indent="-355600" lvl="1" marL="914400" rtl="0" algn="l">
              <a:spcBef>
                <a:spcPts val="0"/>
              </a:spcBef>
              <a:spcAft>
                <a:spcPts val="0"/>
              </a:spcAft>
              <a:buSzPts val="2000"/>
              <a:buChar char="○"/>
            </a:pPr>
            <a:r>
              <a:rPr b="1" lang="en-US" sz="2000">
                <a:solidFill>
                  <a:srgbClr val="0000FF"/>
                </a:solidFill>
              </a:rPr>
              <a:t>Distributed:</a:t>
            </a:r>
            <a:r>
              <a:rPr lang="en-US" sz="2000"/>
              <a:t> tự do phân bổ theo trục thời gian ⇒ chi phí lớn hơn</a:t>
            </a:r>
            <a:endParaRPr sz="2000"/>
          </a:p>
        </p:txBody>
      </p:sp>
      <p:sp>
        <p:nvSpPr>
          <p:cNvPr id="185" name="Google Shape;185;g239a950b249_0_62"/>
          <p:cNvSpPr txBox="1"/>
          <p:nvPr/>
        </p:nvSpPr>
        <p:spPr>
          <a:xfrm>
            <a:off x="1665075" y="5050700"/>
            <a:ext cx="17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Figure 3. PRBs</a:t>
            </a:r>
            <a:endParaRPr/>
          </a:p>
        </p:txBody>
      </p:sp>
      <p:sp>
        <p:nvSpPr>
          <p:cNvPr id="186" name="Google Shape;186;g239a950b249_0_62"/>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[1]: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39a950b249_0_71"/>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3" name="Google Shape;193;g239a950b249_0_71"/>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2.2 MAC Layer</a:t>
            </a:r>
            <a:endParaRPr/>
          </a:p>
          <a:p>
            <a:pPr indent="0" lvl="0" marL="0" rtl="0" algn="l">
              <a:spcBef>
                <a:spcPts val="0"/>
              </a:spcBef>
              <a:spcAft>
                <a:spcPts val="0"/>
              </a:spcAft>
              <a:buNone/>
            </a:pPr>
            <a:r>
              <a:t/>
            </a:r>
            <a:endParaRPr/>
          </a:p>
        </p:txBody>
      </p:sp>
      <p:sp>
        <p:nvSpPr>
          <p:cNvPr id="194" name="Google Shape;194;g239a950b249_0_71"/>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Arial"/>
              <a:buChar char="•"/>
            </a:pPr>
            <a:r>
              <a:rPr lang="en-US" sz="2000">
                <a:latin typeface="Arial"/>
                <a:ea typeface="Arial"/>
                <a:cs typeface="Arial"/>
                <a:sym typeface="Arial"/>
              </a:rPr>
              <a:t>Lớp MAC cũng đảm nhận việc xác định phương pháp điều chế nào sẽ được sử dụng cho từng UE và PRB dựa trên chất lượng đo lường kênh (</a:t>
            </a:r>
            <a:r>
              <a:rPr b="1" lang="en-US" sz="2000">
                <a:solidFill>
                  <a:srgbClr val="0000FF"/>
                </a:solidFill>
                <a:latin typeface="Arial"/>
                <a:ea typeface="Arial"/>
                <a:cs typeface="Arial"/>
                <a:sym typeface="Arial"/>
              </a:rPr>
              <a:t>Channel Quality Measurements</a:t>
            </a:r>
            <a:r>
              <a:rPr lang="en-US" sz="2000">
                <a:latin typeface="Arial"/>
                <a:ea typeface="Arial"/>
                <a:cs typeface="Arial"/>
                <a:sym typeface="Arial"/>
              </a:rPr>
              <a:t>) trong lớp PHY Layer.</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Công nghệ điều chế mã hóa thích ứng (Adaptive Modulation and Coding - AMC) sẽ hiệu chỉnh OFDM, phương pháp mã hóa, tỷ lệ mã hóa để đạt tối đa hóa thông lượng đường truyền.</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Để AMC hoạt động tốt, các chỉ số chất lượng kênh (Channel Quality Indicators - CQIs) cần được phản hồi bởi các thiết bị người dùng (UEs) hoặc eNB/gNB (nút cơ sở của mạng 5G)</a:t>
            </a:r>
            <a:endParaRPr sz="2000">
              <a:latin typeface="Arial"/>
              <a:ea typeface="Arial"/>
              <a:cs typeface="Arial"/>
              <a:sym typeface="Arial"/>
            </a:endParaRPr>
          </a:p>
        </p:txBody>
      </p:sp>
      <p:pic>
        <p:nvPicPr>
          <p:cNvPr id="195" name="Google Shape;195;g239a950b249_0_71"/>
          <p:cNvPicPr preferRelativeResize="0"/>
          <p:nvPr/>
        </p:nvPicPr>
        <p:blipFill>
          <a:blip r:embed="rId3">
            <a:alphaModFix/>
          </a:blip>
          <a:stretch>
            <a:fillRect/>
          </a:stretch>
        </p:blipFill>
        <p:spPr>
          <a:xfrm>
            <a:off x="2457450" y="3805163"/>
            <a:ext cx="4229100" cy="2238375"/>
          </a:xfrm>
          <a:prstGeom prst="rect">
            <a:avLst/>
          </a:prstGeom>
          <a:noFill/>
          <a:ln>
            <a:noFill/>
          </a:ln>
        </p:spPr>
      </p:pic>
      <p:sp>
        <p:nvSpPr>
          <p:cNvPr id="196" name="Google Shape;196;g239a950b249_0_71"/>
          <p:cNvSpPr txBox="1"/>
          <p:nvPr/>
        </p:nvSpPr>
        <p:spPr>
          <a:xfrm>
            <a:off x="2824925" y="5985025"/>
            <a:ext cx="29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4.</a:t>
            </a:r>
            <a:r>
              <a:rPr lang="en-US"/>
              <a:t> SNR-CQI calculation [2]</a:t>
            </a:r>
            <a:endParaRPr/>
          </a:p>
        </p:txBody>
      </p:sp>
      <p:sp>
        <p:nvSpPr>
          <p:cNvPr id="197" name="Google Shape;197;g239a950b249_0_71"/>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[2]: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39a950b249_0_79"/>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g239a950b249_0_79"/>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2.2 MAC Layer</a:t>
            </a:r>
            <a:endParaRPr/>
          </a:p>
          <a:p>
            <a:pPr indent="0" lvl="0" marL="0" rtl="0" algn="l">
              <a:spcBef>
                <a:spcPts val="0"/>
              </a:spcBef>
              <a:spcAft>
                <a:spcPts val="0"/>
              </a:spcAft>
              <a:buNone/>
            </a:pPr>
            <a:r>
              <a:t/>
            </a:r>
            <a:endParaRPr/>
          </a:p>
        </p:txBody>
      </p:sp>
      <p:pic>
        <p:nvPicPr>
          <p:cNvPr id="205" name="Google Shape;205;g239a950b249_0_79"/>
          <p:cNvPicPr preferRelativeResize="0"/>
          <p:nvPr/>
        </p:nvPicPr>
        <p:blipFill>
          <a:blip r:embed="rId3">
            <a:alphaModFix/>
          </a:blip>
          <a:stretch>
            <a:fillRect/>
          </a:stretch>
        </p:blipFill>
        <p:spPr>
          <a:xfrm>
            <a:off x="235075" y="2309800"/>
            <a:ext cx="4229100" cy="2238375"/>
          </a:xfrm>
          <a:prstGeom prst="rect">
            <a:avLst/>
          </a:prstGeom>
          <a:noFill/>
          <a:ln>
            <a:noFill/>
          </a:ln>
        </p:spPr>
      </p:pic>
      <p:sp>
        <p:nvSpPr>
          <p:cNvPr id="206" name="Google Shape;206;g239a950b249_0_79"/>
          <p:cNvSpPr txBox="1"/>
          <p:nvPr/>
        </p:nvSpPr>
        <p:spPr>
          <a:xfrm>
            <a:off x="4464175" y="1154125"/>
            <a:ext cx="4634400" cy="4617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SNR-CQI có thể được thực hiện trong 2 chế độ khác nhau tùy config của user:</a:t>
            </a:r>
            <a:endParaRPr sz="1800"/>
          </a:p>
          <a:p>
            <a:pPr indent="-342900" lvl="1" marL="914400" rtl="0" algn="l">
              <a:spcBef>
                <a:spcPts val="0"/>
              </a:spcBef>
              <a:spcAft>
                <a:spcPts val="0"/>
              </a:spcAft>
              <a:buSzPts val="1800"/>
              <a:buChar char="○"/>
            </a:pPr>
            <a:r>
              <a:rPr b="1" lang="en-US" sz="1800">
                <a:solidFill>
                  <a:srgbClr val="0000FF"/>
                </a:solidFill>
              </a:rPr>
              <a:t>Wideband:</a:t>
            </a:r>
            <a:r>
              <a:rPr lang="en-US" sz="1800">
                <a:solidFill>
                  <a:srgbClr val="0000FF"/>
                </a:solidFill>
              </a:rPr>
              <a:t> </a:t>
            </a:r>
            <a:r>
              <a:rPr lang="en-US" sz="1800"/>
              <a:t>SNR (signal to noise ratio), CQI (channel quality indicator) được ước tính cho toàn bộ bă</a:t>
            </a:r>
            <a:r>
              <a:rPr lang="en-US" sz="1800"/>
              <a:t>ng thông. Mỗi UE cung cấp 1 giá trị duy nhất cho CQI. Chế độ này ít chính xác, lập lịch hạn chế nhưng giảm thiểu chi phí lập lịch.</a:t>
            </a:r>
            <a:endParaRPr sz="1800"/>
          </a:p>
          <a:p>
            <a:pPr indent="-342900" lvl="1" marL="914400" rtl="0" algn="l">
              <a:spcBef>
                <a:spcPts val="0"/>
              </a:spcBef>
              <a:spcAft>
                <a:spcPts val="0"/>
              </a:spcAft>
              <a:buSzPts val="1800"/>
              <a:buChar char="○"/>
            </a:pPr>
            <a:r>
              <a:rPr b="1" lang="en-US" sz="1800">
                <a:solidFill>
                  <a:srgbClr val="0000FF"/>
                </a:solidFill>
              </a:rPr>
              <a:t>Sub-band:</a:t>
            </a:r>
            <a:r>
              <a:rPr lang="en-US" sz="1800"/>
              <a:t> Băng thông được chia thành các băng thông phụ. UE ước tính các giá trị khác nhau SNR/CQI cho mỗi băng thông phụ. Chế độ này cho phép đạt được các giải pháp lập lịch tối ưu hơn.</a:t>
            </a:r>
            <a:endParaRPr sz="1800"/>
          </a:p>
        </p:txBody>
      </p:sp>
      <p:sp>
        <p:nvSpPr>
          <p:cNvPr id="207" name="Google Shape;207;g239a950b249_0_79"/>
          <p:cNvSpPr txBox="1"/>
          <p:nvPr/>
        </p:nvSpPr>
        <p:spPr>
          <a:xfrm>
            <a:off x="658725" y="4747200"/>
            <a:ext cx="29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4.</a:t>
            </a:r>
            <a:r>
              <a:rPr lang="en-US"/>
              <a:t> SNR-CQI calculation [2]</a:t>
            </a:r>
            <a:endParaRPr/>
          </a:p>
        </p:txBody>
      </p:sp>
      <p:sp>
        <p:nvSpPr>
          <p:cNvPr id="208" name="Google Shape;208;g239a950b249_0_79"/>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[2]: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39a950b249_0_88"/>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g239a950b249_0_88"/>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2.2 MAC Layer</a:t>
            </a:r>
            <a:endParaRPr/>
          </a:p>
          <a:p>
            <a:pPr indent="0" lvl="0" marL="0" rtl="0" algn="l">
              <a:spcBef>
                <a:spcPts val="0"/>
              </a:spcBef>
              <a:spcAft>
                <a:spcPts val="0"/>
              </a:spcAft>
              <a:buNone/>
            </a:pPr>
            <a:r>
              <a:t/>
            </a:r>
            <a:endParaRPr/>
          </a:p>
        </p:txBody>
      </p:sp>
      <p:sp>
        <p:nvSpPr>
          <p:cNvPr id="216" name="Google Shape;216;g239a950b249_0_88"/>
          <p:cNvSpPr txBox="1"/>
          <p:nvPr/>
        </p:nvSpPr>
        <p:spPr>
          <a:xfrm>
            <a:off x="471775" y="1415300"/>
            <a:ext cx="7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7" name="Google Shape;217;g239a950b249_0_88"/>
          <p:cNvSpPr txBox="1"/>
          <p:nvPr/>
        </p:nvSpPr>
        <p:spPr>
          <a:xfrm>
            <a:off x="610525" y="1665075"/>
            <a:ext cx="79923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Khi việc gán tài nguyên được thực hiện xong, kích thước </a:t>
            </a:r>
            <a:r>
              <a:rPr b="1" lang="en-US" sz="2000"/>
              <a:t>Transport Block</a:t>
            </a:r>
            <a:r>
              <a:rPr lang="en-US" sz="2000"/>
              <a:t> (TBS) (bit) được gán cho mỗi cặp UE-PRB, đây là độ dài của khối dữ liệu được cung cấp bởi lớp RLC/PDCP.</a:t>
            </a:r>
            <a:endParaRPr sz="2000"/>
          </a:p>
          <a:p>
            <a:pPr indent="-355600" lvl="0" marL="457200" rtl="0" algn="l">
              <a:spcBef>
                <a:spcPts val="0"/>
              </a:spcBef>
              <a:spcAft>
                <a:spcPts val="0"/>
              </a:spcAft>
              <a:buSzPts val="2000"/>
              <a:buChar char="●"/>
            </a:pPr>
            <a:r>
              <a:rPr lang="en-US" sz="2000"/>
              <a:t>Mỗi TBS được ước tính theo chuẩn 3GPP 38.306-v16.6.0, được tính bằng công thức sau:</a:t>
            </a:r>
            <a:endParaRPr sz="2000"/>
          </a:p>
          <a:p>
            <a:pPr indent="0" lvl="0" marL="0" rtl="0" algn="l">
              <a:spcBef>
                <a:spcPts val="0"/>
              </a:spcBef>
              <a:spcAft>
                <a:spcPts val="0"/>
              </a:spcAft>
              <a:buNone/>
            </a:pPr>
            <a:r>
              <a:t/>
            </a:r>
            <a:endParaRPr sz="2000"/>
          </a:p>
        </p:txBody>
      </p:sp>
      <p:pic>
        <p:nvPicPr>
          <p:cNvPr id="218" name="Google Shape;218;g239a950b249_0_88"/>
          <p:cNvPicPr preferRelativeResize="0"/>
          <p:nvPr/>
        </p:nvPicPr>
        <p:blipFill>
          <a:blip r:embed="rId3">
            <a:alphaModFix/>
          </a:blip>
          <a:stretch>
            <a:fillRect/>
          </a:stretch>
        </p:blipFill>
        <p:spPr>
          <a:xfrm>
            <a:off x="1638300" y="3696975"/>
            <a:ext cx="5867400" cy="571500"/>
          </a:xfrm>
          <a:prstGeom prst="rect">
            <a:avLst/>
          </a:prstGeom>
          <a:noFill/>
          <a:ln>
            <a:noFill/>
          </a:ln>
        </p:spPr>
      </p:pic>
      <p:sp>
        <p:nvSpPr>
          <p:cNvPr id="219" name="Google Shape;219;g239a950b249_0_88"/>
          <p:cNvSpPr txBox="1"/>
          <p:nvPr/>
        </p:nvSpPr>
        <p:spPr>
          <a:xfrm>
            <a:off x="1593025" y="4452225"/>
            <a:ext cx="574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v: số lượng Layer MIMO sử dụng</a:t>
            </a:r>
            <a:endParaRPr/>
          </a:p>
          <a:p>
            <a:pPr indent="-317500" lvl="0" marL="457200" rtl="0" algn="l">
              <a:spcBef>
                <a:spcPts val="0"/>
              </a:spcBef>
              <a:spcAft>
                <a:spcPts val="0"/>
              </a:spcAft>
              <a:buSzPts val="1400"/>
              <a:buChar char="★"/>
            </a:pPr>
            <a:r>
              <a:rPr lang="en-US"/>
              <a:t>Qm: thứ tự modulation</a:t>
            </a:r>
            <a:endParaRPr/>
          </a:p>
          <a:p>
            <a:pPr indent="-317500" lvl="0" marL="457200" rtl="0" algn="l">
              <a:spcBef>
                <a:spcPts val="0"/>
              </a:spcBef>
              <a:spcAft>
                <a:spcPts val="0"/>
              </a:spcAft>
              <a:buSzPts val="1400"/>
              <a:buChar char="★"/>
            </a:pPr>
            <a:r>
              <a:rPr lang="en-US"/>
              <a:t>f: tham số scaling</a:t>
            </a:r>
            <a:endParaRPr/>
          </a:p>
          <a:p>
            <a:pPr indent="-317500" lvl="0" marL="457200" rtl="0" algn="l">
              <a:spcBef>
                <a:spcPts val="0"/>
              </a:spcBef>
              <a:spcAft>
                <a:spcPts val="0"/>
              </a:spcAft>
              <a:buSzPts val="1400"/>
              <a:buChar char="★"/>
            </a:pPr>
            <a:r>
              <a:rPr lang="en-US"/>
              <a:t>       : số lượng subcarriers trong RB (resource block)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OH: chi phí ước lượng</a:t>
            </a:r>
            <a:endParaRPr/>
          </a:p>
        </p:txBody>
      </p:sp>
      <p:pic>
        <p:nvPicPr>
          <p:cNvPr id="220" name="Google Shape;220;g239a950b249_0_88"/>
          <p:cNvPicPr preferRelativeResize="0"/>
          <p:nvPr/>
        </p:nvPicPr>
        <p:blipFill>
          <a:blip r:embed="rId4">
            <a:alphaModFix/>
          </a:blip>
          <a:stretch>
            <a:fillRect/>
          </a:stretch>
        </p:blipFill>
        <p:spPr>
          <a:xfrm>
            <a:off x="2049075" y="5184600"/>
            <a:ext cx="438150" cy="314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39a950b249_0_111"/>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7" name="Google Shape;227;g239a950b249_0_111"/>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a:t>
            </a:r>
            <a:r>
              <a:rPr lang="en-US"/>
              <a:t>User Equipment</a:t>
            </a:r>
            <a:endParaRPr/>
          </a:p>
        </p:txBody>
      </p:sp>
      <p:sp>
        <p:nvSpPr>
          <p:cNvPr id="228" name="Google Shape;228;g239a950b249_0_111"/>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Arial"/>
              <a:buChar char="●"/>
            </a:pPr>
            <a:r>
              <a:rPr lang="en-US" sz="2000">
                <a:latin typeface="Arial"/>
                <a:ea typeface="Arial"/>
                <a:cs typeface="Arial"/>
                <a:sym typeface="Arial"/>
              </a:rPr>
              <a:t>UE module models các UE cá nhân kết nối tới các gNB ảo. Ở mỗi timestep, UE module được triển khai để: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US" sz="2000">
                <a:latin typeface="Arial"/>
                <a:ea typeface="Arial"/>
                <a:cs typeface="Arial"/>
                <a:sym typeface="Arial"/>
              </a:rPr>
              <a:t>Tạo traffic sử dụng TG model hoặc từ IP traffic thật.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US" sz="2000">
                <a:latin typeface="Arial"/>
                <a:ea typeface="Arial"/>
                <a:cs typeface="Arial"/>
                <a:sym typeface="Arial"/>
              </a:rPr>
              <a:t>Cập nhật vị trí: UE tự cập nhật vị trí của nó ở mỗi timestep. Module này triển khai 3 mobility models: random walk, waypoint và Manhattan.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US" sz="2000">
                <a:latin typeface="Arial"/>
                <a:ea typeface="Arial"/>
                <a:cs typeface="Arial"/>
                <a:sym typeface="Arial"/>
              </a:rPr>
              <a:t>Ước tính chỉ số trạng thái kênh, sử dụng PHY layer module, module này triển khai model phù hợp từ chuẩn 3GPP 38.901.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en-US" sz="2000">
                <a:latin typeface="Arial"/>
                <a:ea typeface="Arial"/>
                <a:cs typeface="Arial"/>
                <a:sym typeface="Arial"/>
              </a:rPr>
              <a:t>Handle packets (các gói xử lý): các gói được xử lý bởi RLC/PDCP module và được xếp hàng, dựa trên nhiều ma trận ảo hóa, ở 3 buffer khác nhau: IP, HARQ, và packet release buffers. </a:t>
            </a:r>
            <a:endParaRPr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39a950b249_0_137"/>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g239a950b249_0_137"/>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User Equipment</a:t>
            </a:r>
            <a:endParaRPr/>
          </a:p>
        </p:txBody>
      </p:sp>
      <p:sp>
        <p:nvSpPr>
          <p:cNvPr id="236" name="Google Shape;236;g239a950b249_0_137"/>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1000"/>
              </a:spcBef>
              <a:spcAft>
                <a:spcPts val="0"/>
              </a:spcAft>
              <a:buSzPts val="2000"/>
              <a:buFont typeface="Arial"/>
              <a:buChar char="●"/>
            </a:pPr>
            <a:r>
              <a:rPr lang="en-US" sz="2000">
                <a:latin typeface="Arial"/>
                <a:ea typeface="Arial"/>
                <a:cs typeface="Arial"/>
                <a:sym typeface="Arial"/>
              </a:rPr>
              <a:t>Những bước chính của UE module được xử lý bởi những module chính sau: </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RLC/PDCP layer (radio link control, packet data convergence protocol)</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PHY layer.</a:t>
            </a:r>
            <a:endParaRPr sz="2000">
              <a:latin typeface="Arial"/>
              <a:ea typeface="Arial"/>
              <a:cs typeface="Arial"/>
              <a:sym typeface="Arial"/>
            </a:endParaRPr>
          </a:p>
          <a:p>
            <a:pPr indent="0" lvl="0" marL="457200" rtl="0" algn="l">
              <a:spcBef>
                <a:spcPts val="1000"/>
              </a:spcBef>
              <a:spcAft>
                <a:spcPts val="0"/>
              </a:spcAft>
              <a:buNone/>
            </a:pPr>
            <a:r>
              <a:t/>
            </a:r>
            <a:endParaRPr sz="2000">
              <a:latin typeface="Arial"/>
              <a:ea typeface="Arial"/>
              <a:cs typeface="Arial"/>
              <a:sym typeface="Arial"/>
            </a:endParaRPr>
          </a:p>
        </p:txBody>
      </p:sp>
      <p:sp>
        <p:nvSpPr>
          <p:cNvPr id="237" name="Google Shape;237;g239a950b249_0_137"/>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[3]: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5eb816ad94_2_1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g25eb816ad94_2_1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User Equipment</a:t>
            </a:r>
            <a:endParaRPr/>
          </a:p>
        </p:txBody>
      </p:sp>
      <p:sp>
        <p:nvSpPr>
          <p:cNvPr id="245" name="Google Shape;245;g25eb816ad94_2_13"/>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0000FF"/>
              </a:buClr>
              <a:buSzPts val="2000"/>
              <a:buAutoNum type="arabicPeriod"/>
            </a:pPr>
            <a:r>
              <a:rPr b="1" lang="en-US" sz="2000">
                <a:solidFill>
                  <a:srgbClr val="0000FF"/>
                </a:solidFill>
                <a:latin typeface="Arial"/>
                <a:ea typeface="Arial"/>
                <a:cs typeface="Arial"/>
                <a:sym typeface="Arial"/>
              </a:rPr>
              <a:t>UE RLC/PCDP (radio link control, packet data convergence protocol) layer:</a:t>
            </a:r>
            <a:r>
              <a:rPr lang="en-US" sz="2000">
                <a:solidFill>
                  <a:srgbClr val="0000FF"/>
                </a:solidFill>
                <a:latin typeface="Arial"/>
                <a:ea typeface="Arial"/>
                <a:cs typeface="Arial"/>
                <a:sym typeface="Arial"/>
              </a:rPr>
              <a:t> </a:t>
            </a:r>
            <a:endParaRPr sz="2000">
              <a:latin typeface="Arial"/>
              <a:ea typeface="Arial"/>
              <a:cs typeface="Arial"/>
              <a:sym typeface="Arial"/>
            </a:endParaRPr>
          </a:p>
        </p:txBody>
      </p:sp>
      <p:sp>
        <p:nvSpPr>
          <p:cNvPr id="246" name="Google Shape;246;g25eb816ad94_2_13"/>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[3]: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pic>
        <p:nvPicPr>
          <p:cNvPr id="247" name="Google Shape;247;g25eb816ad94_2_13"/>
          <p:cNvPicPr preferRelativeResize="0"/>
          <p:nvPr/>
        </p:nvPicPr>
        <p:blipFill>
          <a:blip r:embed="rId3">
            <a:alphaModFix/>
          </a:blip>
          <a:stretch>
            <a:fillRect/>
          </a:stretch>
        </p:blipFill>
        <p:spPr>
          <a:xfrm>
            <a:off x="959225" y="2115825"/>
            <a:ext cx="7484850" cy="2302000"/>
          </a:xfrm>
          <a:prstGeom prst="rect">
            <a:avLst/>
          </a:prstGeom>
          <a:noFill/>
          <a:ln>
            <a:noFill/>
          </a:ln>
        </p:spPr>
      </p:pic>
      <p:sp>
        <p:nvSpPr>
          <p:cNvPr id="248" name="Google Shape;248;g25eb816ad94_2_13"/>
          <p:cNvSpPr txBox="1"/>
          <p:nvPr/>
        </p:nvSpPr>
        <p:spPr>
          <a:xfrm>
            <a:off x="1437995" y="5174960"/>
            <a:ext cx="63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5.</a:t>
            </a:r>
            <a:r>
              <a:rPr lang="en-US"/>
              <a:t> RLC/PDCP Layer module’s data flow simplification.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3"/>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85" name="Google Shape;85;p3"/>
          <p:cNvSpPr txBox="1"/>
          <p:nvPr/>
        </p:nvSpPr>
        <p:spPr>
          <a:xfrm>
            <a:off x="413000" y="2421625"/>
            <a:ext cx="7342500" cy="848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100"/>
              <a:buFont typeface="Arial"/>
              <a:buNone/>
            </a:pPr>
            <a:r>
              <a:rPr b="1" lang="en-US" sz="3000">
                <a:solidFill>
                  <a:srgbClr val="C00000"/>
                </a:solidFill>
                <a:latin typeface="Lato"/>
                <a:ea typeface="Lato"/>
                <a:cs typeface="Lato"/>
                <a:sym typeface="Lato"/>
              </a:rPr>
              <a:t>FikoRE: 5G and Beyond RAN Emulator for</a:t>
            </a:r>
            <a:endParaRPr b="1" sz="3000">
              <a:solidFill>
                <a:srgbClr val="C00000"/>
              </a:solidFill>
              <a:latin typeface="Lato"/>
              <a:ea typeface="Lato"/>
              <a:cs typeface="Lato"/>
              <a:sym typeface="Lato"/>
            </a:endParaRPr>
          </a:p>
          <a:p>
            <a:pPr indent="0" lvl="0" marL="0" marR="0" rtl="0" algn="ctr">
              <a:lnSpc>
                <a:spcPct val="90000"/>
              </a:lnSpc>
              <a:spcBef>
                <a:spcPts val="0"/>
              </a:spcBef>
              <a:spcAft>
                <a:spcPts val="0"/>
              </a:spcAft>
              <a:buClr>
                <a:schemeClr val="dk1"/>
              </a:buClr>
              <a:buSzPts val="1100"/>
              <a:buFont typeface="Arial"/>
              <a:buNone/>
            </a:pPr>
            <a:r>
              <a:rPr b="1" lang="en-US" sz="3000">
                <a:solidFill>
                  <a:srgbClr val="C00000"/>
                </a:solidFill>
                <a:latin typeface="Lato"/>
                <a:ea typeface="Lato"/>
                <a:cs typeface="Lato"/>
                <a:sym typeface="Lato"/>
              </a:rPr>
              <a:t>Application Level Experimentation and</a:t>
            </a:r>
            <a:endParaRPr b="1" sz="3000">
              <a:solidFill>
                <a:srgbClr val="C00000"/>
              </a:solidFill>
              <a:latin typeface="Lato"/>
              <a:ea typeface="Lato"/>
              <a:cs typeface="Lato"/>
              <a:sym typeface="Lato"/>
            </a:endParaRPr>
          </a:p>
          <a:p>
            <a:pPr indent="0" lvl="0" marL="0" marR="0" rtl="0" algn="ctr">
              <a:lnSpc>
                <a:spcPct val="90000"/>
              </a:lnSpc>
              <a:spcBef>
                <a:spcPts val="0"/>
              </a:spcBef>
              <a:spcAft>
                <a:spcPts val="0"/>
              </a:spcAft>
              <a:buClr>
                <a:schemeClr val="dk1"/>
              </a:buClr>
              <a:buSzPts val="1100"/>
              <a:buFont typeface="Arial"/>
              <a:buNone/>
            </a:pPr>
            <a:r>
              <a:rPr b="1" lang="en-US" sz="3000">
                <a:solidFill>
                  <a:srgbClr val="C00000"/>
                </a:solidFill>
                <a:latin typeface="Lato"/>
                <a:ea typeface="Lato"/>
                <a:cs typeface="Lato"/>
                <a:sym typeface="Lato"/>
              </a:rPr>
              <a:t>Prototyping</a:t>
            </a:r>
            <a:endParaRPr b="1" sz="3000">
              <a:solidFill>
                <a:srgbClr val="C00000"/>
              </a:solidFill>
              <a:latin typeface="Lato"/>
              <a:ea typeface="Lato"/>
              <a:cs typeface="Lato"/>
              <a:sym typeface="Lato"/>
            </a:endParaRPr>
          </a:p>
          <a:p>
            <a:pPr indent="0" lvl="0" marL="0" marR="0" rtl="0" algn="ctr">
              <a:lnSpc>
                <a:spcPct val="90000"/>
              </a:lnSpc>
              <a:spcBef>
                <a:spcPts val="0"/>
              </a:spcBef>
              <a:spcAft>
                <a:spcPts val="0"/>
              </a:spcAft>
              <a:buClr>
                <a:srgbClr val="C00000"/>
              </a:buClr>
              <a:buSzPts val="5400"/>
              <a:buFont typeface="Lato"/>
              <a:buNone/>
            </a:pPr>
            <a:r>
              <a:t/>
            </a:r>
            <a:endParaRPr b="1" sz="3000">
              <a:solidFill>
                <a:srgbClr val="C00000"/>
              </a:solidFill>
              <a:latin typeface="Lato"/>
              <a:ea typeface="Lato"/>
              <a:cs typeface="Lato"/>
              <a:sym typeface="Lato"/>
            </a:endParaRPr>
          </a:p>
        </p:txBody>
      </p:sp>
      <p:sp>
        <p:nvSpPr>
          <p:cNvPr id="86" name="Google Shape;86;p3"/>
          <p:cNvSpPr txBox="1"/>
          <p:nvPr/>
        </p:nvSpPr>
        <p:spPr>
          <a:xfrm>
            <a:off x="413012" y="3946972"/>
            <a:ext cx="7342500" cy="84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000">
                <a:solidFill>
                  <a:srgbClr val="C00000"/>
                </a:solidFill>
                <a:latin typeface="Lato"/>
                <a:ea typeface="Lato"/>
                <a:cs typeface="Lato"/>
                <a:sym typeface="Lato"/>
              </a:rPr>
              <a:t>Student's ID:</a:t>
            </a:r>
            <a:endParaRPr sz="2000">
              <a:solidFill>
                <a:srgbClr val="C00000"/>
              </a:solidFill>
              <a:latin typeface="Lato"/>
              <a:ea typeface="Lato"/>
              <a:cs typeface="Lato"/>
              <a:sym typeface="Lato"/>
            </a:endParaRPr>
          </a:p>
          <a:p>
            <a:pPr indent="-355600" lvl="0" marL="457200" marR="0" rtl="0" algn="l">
              <a:lnSpc>
                <a:spcPct val="115000"/>
              </a:lnSpc>
              <a:spcBef>
                <a:spcPts val="0"/>
              </a:spcBef>
              <a:spcAft>
                <a:spcPts val="0"/>
              </a:spcAft>
              <a:buClr>
                <a:srgbClr val="C00000"/>
              </a:buClr>
              <a:buSzPts val="2000"/>
              <a:buFont typeface="Lato"/>
              <a:buAutoNum type="arabicPeriod"/>
            </a:pPr>
            <a:r>
              <a:rPr lang="en-US" sz="2000">
                <a:solidFill>
                  <a:srgbClr val="C00000"/>
                </a:solidFill>
                <a:latin typeface="Lato"/>
                <a:ea typeface="Lato"/>
                <a:cs typeface="Lato"/>
                <a:sym typeface="Lato"/>
              </a:rPr>
              <a:t>Le Dinh Hieu 20194280</a:t>
            </a:r>
            <a:endParaRPr sz="2000">
              <a:solidFill>
                <a:srgbClr val="C00000"/>
              </a:solidFill>
              <a:latin typeface="Lato"/>
              <a:ea typeface="Lato"/>
              <a:cs typeface="Lato"/>
              <a:sym typeface="Lato"/>
            </a:endParaRPr>
          </a:p>
          <a:p>
            <a:pPr indent="-355600" lvl="0" marL="457200" marR="0" rtl="0" algn="l">
              <a:lnSpc>
                <a:spcPct val="115000"/>
              </a:lnSpc>
              <a:spcBef>
                <a:spcPts val="0"/>
              </a:spcBef>
              <a:spcAft>
                <a:spcPts val="0"/>
              </a:spcAft>
              <a:buClr>
                <a:srgbClr val="C00000"/>
              </a:buClr>
              <a:buSzPts val="2000"/>
              <a:buFont typeface="Lato"/>
              <a:buAutoNum type="arabicPeriod"/>
            </a:pPr>
            <a:r>
              <a:rPr lang="en-US" sz="2000">
                <a:solidFill>
                  <a:srgbClr val="C00000"/>
                </a:solidFill>
                <a:latin typeface="Lato"/>
                <a:ea typeface="Lato"/>
                <a:cs typeface="Lato"/>
                <a:sym typeface="Lato"/>
              </a:rPr>
              <a:t>Nguyen Manh Thang 20194373</a:t>
            </a:r>
            <a:endParaRPr sz="2000">
              <a:solidFill>
                <a:srgbClr val="C00000"/>
              </a:solidFill>
              <a:latin typeface="Lato"/>
              <a:ea typeface="Lato"/>
              <a:cs typeface="Lato"/>
              <a:sym typeface="Lato"/>
            </a:endParaRPr>
          </a:p>
          <a:p>
            <a:pPr indent="-355600" lvl="0" marL="457200" rtl="0" algn="l">
              <a:lnSpc>
                <a:spcPct val="115000"/>
              </a:lnSpc>
              <a:spcBef>
                <a:spcPts val="0"/>
              </a:spcBef>
              <a:spcAft>
                <a:spcPts val="0"/>
              </a:spcAft>
              <a:buClr>
                <a:srgbClr val="C00000"/>
              </a:buClr>
              <a:buSzPts val="2000"/>
              <a:buFont typeface="Lato"/>
              <a:buAutoNum type="arabicPeriod"/>
            </a:pPr>
            <a:r>
              <a:rPr lang="en-US" sz="2000">
                <a:solidFill>
                  <a:srgbClr val="C00000"/>
                </a:solidFill>
                <a:latin typeface="Lato"/>
                <a:ea typeface="Lato"/>
                <a:cs typeface="Lato"/>
                <a:sym typeface="Lato"/>
              </a:rPr>
              <a:t>Bui Minh Duc 20194249</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800"/>
              <a:buFont typeface="Lato"/>
              <a:buNone/>
            </a:pPr>
            <a:r>
              <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800"/>
              <a:buFont typeface="Lato"/>
              <a:buNone/>
            </a:pPr>
            <a:r>
              <a:t/>
            </a:r>
            <a:endParaRPr b="0" i="0" sz="20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800"/>
              <a:buFont typeface="Lato"/>
              <a:buNone/>
            </a:pPr>
            <a:r>
              <a:t/>
            </a:r>
            <a:endParaRPr b="0" i="0" sz="2000" u="none" cap="none" strike="noStrike">
              <a:solidFill>
                <a:srgbClr val="C00000"/>
              </a:solidFill>
              <a:latin typeface="Lato"/>
              <a:ea typeface="Lato"/>
              <a:cs typeface="Lato"/>
              <a:sym typeface="Lato"/>
            </a:endParaRPr>
          </a:p>
        </p:txBody>
      </p:sp>
      <p:sp>
        <p:nvSpPr>
          <p:cNvPr id="87" name="Google Shape;87;p3"/>
          <p:cNvSpPr txBox="1"/>
          <p:nvPr/>
        </p:nvSpPr>
        <p:spPr>
          <a:xfrm>
            <a:off x="4778037" y="5025272"/>
            <a:ext cx="7342500" cy="84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000">
                <a:solidFill>
                  <a:srgbClr val="C00000"/>
                </a:solidFill>
                <a:latin typeface="Lato"/>
                <a:ea typeface="Lato"/>
                <a:cs typeface="Lato"/>
                <a:sym typeface="Lato"/>
              </a:rPr>
              <a:t>Teacher</a:t>
            </a:r>
            <a:endParaRPr sz="2000">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800"/>
              <a:buFont typeface="Lato"/>
              <a:buNone/>
            </a:pPr>
            <a:r>
              <a:rPr lang="en-US" sz="2000">
                <a:solidFill>
                  <a:srgbClr val="C00000"/>
                </a:solidFill>
                <a:latin typeface="Lato"/>
                <a:ea typeface="Lato"/>
                <a:cs typeface="Lato"/>
                <a:sym typeface="Lato"/>
              </a:rPr>
              <a:t>TS. Dinh Thi Ha Ly</a:t>
            </a:r>
            <a:endParaRPr sz="2000">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39a950b249_0_160"/>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g239a950b249_0_160"/>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2.3 User Equipment</a:t>
            </a:r>
            <a:endParaRPr/>
          </a:p>
          <a:p>
            <a:pPr indent="0" lvl="0" marL="0" rtl="0" algn="l">
              <a:spcBef>
                <a:spcPts val="0"/>
              </a:spcBef>
              <a:spcAft>
                <a:spcPts val="0"/>
              </a:spcAft>
              <a:buNone/>
            </a:pPr>
            <a:r>
              <a:t/>
            </a:r>
            <a:endParaRPr/>
          </a:p>
        </p:txBody>
      </p:sp>
      <p:sp>
        <p:nvSpPr>
          <p:cNvPr id="256" name="Google Shape;256;g239a950b249_0_160"/>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0000FF"/>
              </a:buClr>
              <a:buSzPts val="2000"/>
              <a:buFont typeface="Arial"/>
              <a:buAutoNum type="arabicPeriod"/>
            </a:pPr>
            <a:r>
              <a:rPr b="1" lang="en-US" sz="2000">
                <a:solidFill>
                  <a:srgbClr val="0000FF"/>
                </a:solidFill>
                <a:latin typeface="Arial"/>
                <a:ea typeface="Arial"/>
                <a:cs typeface="Arial"/>
                <a:sym typeface="Arial"/>
              </a:rPr>
              <a:t>UE RLC/PCDP (radio link control, packet data convergence protocol) layer:</a:t>
            </a:r>
            <a:r>
              <a:rPr lang="en-US" sz="2000">
                <a:solidFill>
                  <a:srgbClr val="0000FF"/>
                </a:solidFill>
                <a:latin typeface="Arial"/>
                <a:ea typeface="Arial"/>
                <a:cs typeface="Arial"/>
                <a:sym typeface="Arial"/>
              </a:rPr>
              <a:t> </a:t>
            </a:r>
            <a:endParaRPr sz="2000">
              <a:solidFill>
                <a:srgbClr val="0000FF"/>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RLC/PDCP layer đại diện cho 1 trừu tượng đơn giản của tất cả bậc layer cao trong phạm vi full stack của mạng 5G và cao hơn.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Có nhiệm vụ xếp hàng mọi Ip packets, tạo một IP buffer cho mỗi UE và mỗi chiều vận chuyển (UL và DL).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Sử dụng Scheduling Request (SR), RLC/PDCP layer nói với MAC layer có bao nhiêu bít sẵn sàng cho mỗi UE.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Khi một slot được phân bổ đến một UE bởi MAC layer, RLC/PDCP layer chia gói tin IP thành nhiều khối nhỏ hơn (nếu cần).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Những block này sẽ được chuyển đến HARQ hoặc packet release buffer, được quyết định bởi dựa vào HARQ model đã được triển khai. </a:t>
            </a:r>
            <a:endParaRPr sz="18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9a950b249_0_46"/>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3" name="Google Shape;263;g239a950b249_0_46"/>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2.3 User Equipment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4" name="Google Shape;264;g239a950b249_0_46"/>
          <p:cNvSpPr txBox="1"/>
          <p:nvPr/>
        </p:nvSpPr>
        <p:spPr>
          <a:xfrm>
            <a:off x="710325" y="3122600"/>
            <a:ext cx="8044500" cy="18471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Char char="●"/>
            </a:pPr>
            <a:r>
              <a:rPr b="1" lang="en-US" sz="1800">
                <a:solidFill>
                  <a:srgbClr val="0000FF"/>
                </a:solidFill>
                <a:highlight>
                  <a:srgbClr val="FFFFFF"/>
                </a:highlight>
              </a:rPr>
              <a:t>F_BLER(y)</a:t>
            </a:r>
            <a:r>
              <a:rPr lang="en-US" sz="1800">
                <a:solidFill>
                  <a:schemeClr val="dk1"/>
                </a:solidFill>
                <a:highlight>
                  <a:srgbClr val="FFFFFF"/>
                </a:highlight>
              </a:rPr>
              <a:t> tính toán Block Error Rate cho bởi SINR (y) trong time step khi packet được gửi đi lần đầu </a:t>
            </a:r>
            <a:endParaRPr sz="1800">
              <a:solidFill>
                <a:schemeClr val="dk1"/>
              </a:solidFill>
              <a:highlight>
                <a:srgbClr val="FFFFFF"/>
              </a:highlight>
            </a:endParaRPr>
          </a:p>
          <a:p>
            <a:pPr indent="-342900" lvl="0" marL="457200" rtl="0" algn="l">
              <a:lnSpc>
                <a:spcPct val="100000"/>
              </a:lnSpc>
              <a:spcBef>
                <a:spcPts val="0"/>
              </a:spcBef>
              <a:spcAft>
                <a:spcPts val="0"/>
              </a:spcAft>
              <a:buClr>
                <a:schemeClr val="dk1"/>
              </a:buClr>
              <a:buSzPts val="1800"/>
              <a:buChar char="●"/>
            </a:pPr>
            <a:r>
              <a:rPr b="1" lang="en-US" sz="1800">
                <a:solidFill>
                  <a:srgbClr val="0000FF"/>
                </a:solidFill>
                <a:highlight>
                  <a:srgbClr val="FFFFFF"/>
                </a:highlight>
              </a:rPr>
              <a:t>N_tx </a:t>
            </a:r>
            <a:r>
              <a:rPr lang="en-US" sz="1800">
                <a:solidFill>
                  <a:schemeClr val="dk1"/>
                </a:solidFill>
                <a:highlight>
                  <a:srgbClr val="FFFFFF"/>
                </a:highlight>
              </a:rPr>
              <a:t>là số lần gói tin đã được gửi đi </a:t>
            </a:r>
            <a:endParaRPr sz="1800">
              <a:solidFill>
                <a:schemeClr val="dk1"/>
              </a:solidFill>
              <a:highlight>
                <a:srgbClr val="FFFFFF"/>
              </a:highlight>
            </a:endParaRPr>
          </a:p>
          <a:p>
            <a:pPr indent="-342900" lvl="0" marL="457200" rtl="0" algn="l">
              <a:lnSpc>
                <a:spcPct val="100000"/>
              </a:lnSpc>
              <a:spcBef>
                <a:spcPts val="0"/>
              </a:spcBef>
              <a:spcAft>
                <a:spcPts val="0"/>
              </a:spcAft>
              <a:buClr>
                <a:schemeClr val="dk1"/>
              </a:buClr>
              <a:buSzPts val="1800"/>
              <a:buChar char="●"/>
            </a:pPr>
            <a:r>
              <a:rPr b="1" lang="en-US" sz="1800">
                <a:solidFill>
                  <a:srgbClr val="0000FF"/>
                </a:solidFill>
                <a:highlight>
                  <a:srgbClr val="FFFFFF"/>
                </a:highlight>
              </a:rPr>
              <a:t>R</a:t>
            </a:r>
            <a:r>
              <a:rPr lang="en-US" sz="1800">
                <a:solidFill>
                  <a:schemeClr val="dk1"/>
                </a:solidFill>
                <a:highlight>
                  <a:srgbClr val="FFFFFF"/>
                </a:highlight>
              </a:rPr>
              <a:t> là hệ số giảm lỗi HARQ. </a:t>
            </a:r>
            <a:endParaRPr sz="1800">
              <a:solidFill>
                <a:schemeClr val="dk1"/>
              </a:solidFill>
              <a:highlight>
                <a:srgbClr val="FFFFFF"/>
              </a:highlight>
            </a:endParaRPr>
          </a:p>
          <a:p>
            <a:pPr indent="0" lvl="0" marL="457200" rtl="0" algn="l">
              <a:lnSpc>
                <a:spcPct val="100000"/>
              </a:lnSpc>
              <a:spcBef>
                <a:spcPts val="0"/>
              </a:spcBef>
              <a:spcAft>
                <a:spcPts val="0"/>
              </a:spcAft>
              <a:buNone/>
            </a:pPr>
            <a:r>
              <a:rPr b="1" lang="en-US" sz="1800">
                <a:solidFill>
                  <a:schemeClr val="dk1"/>
                </a:solidFill>
                <a:highlight>
                  <a:srgbClr val="FFFFFF"/>
                </a:highlight>
              </a:rPr>
              <a:t>If</a:t>
            </a:r>
            <a:r>
              <a:rPr lang="en-US" sz="1800">
                <a:solidFill>
                  <a:schemeClr val="dk1"/>
                </a:solidFill>
                <a:highlight>
                  <a:srgbClr val="FFFFFF"/>
                </a:highlight>
              </a:rPr>
              <a:t> </a:t>
            </a:r>
            <a:r>
              <a:rPr lang="en-US" sz="1800">
                <a:solidFill>
                  <a:schemeClr val="dk1"/>
                </a:solidFill>
                <a:highlight>
                  <a:srgbClr val="FFFFFF"/>
                </a:highlight>
              </a:rPr>
              <a:t>packet phải được gửi lại =&gt; di chuyển đến HARQ model. </a:t>
            </a:r>
            <a:endParaRPr sz="1800">
              <a:solidFill>
                <a:schemeClr val="dk1"/>
              </a:solidFill>
              <a:highlight>
                <a:srgbClr val="FFFFFF"/>
              </a:highlight>
            </a:endParaRPr>
          </a:p>
          <a:p>
            <a:pPr indent="457200" lvl="0" marL="0" rtl="0" algn="l">
              <a:lnSpc>
                <a:spcPct val="100000"/>
              </a:lnSpc>
              <a:spcBef>
                <a:spcPts val="0"/>
              </a:spcBef>
              <a:spcAft>
                <a:spcPts val="0"/>
              </a:spcAft>
              <a:buNone/>
            </a:pPr>
            <a:r>
              <a:rPr b="1" lang="en-US" sz="1800">
                <a:solidFill>
                  <a:schemeClr val="dk1"/>
                </a:solidFill>
                <a:highlight>
                  <a:srgbClr val="FFFFFF"/>
                </a:highlight>
              </a:rPr>
              <a:t>Else</a:t>
            </a:r>
            <a:r>
              <a:rPr lang="en-US" sz="1800">
                <a:solidFill>
                  <a:schemeClr val="dk1"/>
                </a:solidFill>
                <a:highlight>
                  <a:srgbClr val="FFFFFF"/>
                </a:highlight>
              </a:rPr>
              <a:t> =&gt; di chuyển đến packet release buffer </a:t>
            </a:r>
            <a:endParaRPr sz="1800">
              <a:solidFill>
                <a:schemeClr val="dk1"/>
              </a:solidFill>
              <a:highlight>
                <a:srgbClr val="FFFFFF"/>
              </a:highlight>
            </a:endParaRPr>
          </a:p>
        </p:txBody>
      </p:sp>
      <p:sp>
        <p:nvSpPr>
          <p:cNvPr id="265" name="Google Shape;265;g239a950b249_0_46"/>
          <p:cNvSpPr txBox="1"/>
          <p:nvPr/>
        </p:nvSpPr>
        <p:spPr>
          <a:xfrm>
            <a:off x="469150" y="1287750"/>
            <a:ext cx="3993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000"/>
              </a:spcBef>
              <a:spcAft>
                <a:spcPts val="0"/>
              </a:spcAft>
              <a:buClr>
                <a:schemeClr val="dk1"/>
              </a:buClr>
              <a:buSzPts val="1800"/>
              <a:buChar char="•"/>
            </a:pPr>
            <a:r>
              <a:rPr b="1" lang="en-US" sz="1800">
                <a:solidFill>
                  <a:schemeClr val="dk1"/>
                </a:solidFill>
              </a:rPr>
              <a:t>Tỷ</a:t>
            </a:r>
            <a:r>
              <a:rPr b="1" lang="en-US" sz="1800">
                <a:solidFill>
                  <a:schemeClr val="dk1"/>
                </a:solidFill>
              </a:rPr>
              <a:t> lệ phải gửi lại gói tin: </a:t>
            </a:r>
            <a:endParaRPr b="1" sz="1800">
              <a:solidFill>
                <a:schemeClr val="dk1"/>
              </a:solidFill>
            </a:endParaRPr>
          </a:p>
        </p:txBody>
      </p:sp>
      <p:pic>
        <p:nvPicPr>
          <p:cNvPr id="266" name="Google Shape;266;g239a950b249_0_46"/>
          <p:cNvPicPr preferRelativeResize="0"/>
          <p:nvPr/>
        </p:nvPicPr>
        <p:blipFill>
          <a:blip r:embed="rId3">
            <a:alphaModFix/>
          </a:blip>
          <a:stretch>
            <a:fillRect/>
          </a:stretch>
        </p:blipFill>
        <p:spPr>
          <a:xfrm>
            <a:off x="1633934" y="2205175"/>
            <a:ext cx="5876182" cy="46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39a950b249_0_18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g239a950b249_0_18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User Equipment</a:t>
            </a:r>
            <a:endParaRPr/>
          </a:p>
          <a:p>
            <a:pPr indent="0" lvl="0" marL="0" rtl="0" algn="l">
              <a:spcBef>
                <a:spcPts val="0"/>
              </a:spcBef>
              <a:spcAft>
                <a:spcPts val="0"/>
              </a:spcAft>
              <a:buNone/>
            </a:pPr>
            <a:r>
              <a:t/>
            </a:r>
            <a:endParaRPr/>
          </a:p>
        </p:txBody>
      </p:sp>
      <p:sp>
        <p:nvSpPr>
          <p:cNvPr id="274" name="Google Shape;274;g239a950b249_0_182"/>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0000FF"/>
                </a:solidFill>
                <a:latin typeface="Arial"/>
                <a:ea typeface="Arial"/>
                <a:cs typeface="Arial"/>
                <a:sym typeface="Arial"/>
              </a:rPr>
              <a:t>2.	PHY Layer</a:t>
            </a:r>
            <a:r>
              <a:rPr b="1" lang="en-US" sz="2000">
                <a:solidFill>
                  <a:srgbClr val="0000FF"/>
                </a:solidFill>
                <a:latin typeface="Arial"/>
                <a:ea typeface="Arial"/>
                <a:cs typeface="Arial"/>
                <a:sym typeface="Arial"/>
              </a:rPr>
              <a:t>:</a:t>
            </a:r>
            <a:r>
              <a:rPr lang="en-US" sz="2000">
                <a:solidFill>
                  <a:srgbClr val="0000FF"/>
                </a:solidFill>
                <a:latin typeface="Arial"/>
                <a:ea typeface="Arial"/>
                <a:cs typeface="Arial"/>
                <a:sym typeface="Arial"/>
              </a:rPr>
              <a:t> </a:t>
            </a:r>
            <a:endParaRPr sz="2000">
              <a:solidFill>
                <a:srgbClr val="0000FF"/>
              </a:solidFill>
              <a:latin typeface="Arial"/>
              <a:ea typeface="Arial"/>
              <a:cs typeface="Arial"/>
              <a:sym typeface="Arial"/>
            </a:endParaRPr>
          </a:p>
          <a:p>
            <a:pPr indent="0" lvl="0" marL="914400" rtl="0" algn="l">
              <a:lnSpc>
                <a:spcPct val="115000"/>
              </a:lnSpc>
              <a:spcBef>
                <a:spcPts val="1000"/>
              </a:spcBef>
              <a:spcAft>
                <a:spcPts val="0"/>
              </a:spcAft>
              <a:buNone/>
            </a:pPr>
            <a:r>
              <a:t/>
            </a:r>
            <a:endParaRPr sz="1800">
              <a:latin typeface="Arial"/>
              <a:ea typeface="Arial"/>
              <a:cs typeface="Arial"/>
              <a:sym typeface="Arial"/>
            </a:endParaRPr>
          </a:p>
        </p:txBody>
      </p:sp>
      <p:sp>
        <p:nvSpPr>
          <p:cNvPr id="275" name="Google Shape;275;g239a950b249_0_182"/>
          <p:cNvSpPr txBox="1"/>
          <p:nvPr/>
        </p:nvSpPr>
        <p:spPr>
          <a:xfrm>
            <a:off x="5011225" y="3553775"/>
            <a:ext cx="4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6" name="Google Shape;276;g239a950b249_0_182"/>
          <p:cNvPicPr preferRelativeResize="0"/>
          <p:nvPr/>
        </p:nvPicPr>
        <p:blipFill>
          <a:blip r:embed="rId3">
            <a:alphaModFix/>
          </a:blip>
          <a:stretch>
            <a:fillRect/>
          </a:stretch>
        </p:blipFill>
        <p:spPr>
          <a:xfrm>
            <a:off x="280988" y="1957388"/>
            <a:ext cx="8886825" cy="3248025"/>
          </a:xfrm>
          <a:prstGeom prst="rect">
            <a:avLst/>
          </a:prstGeom>
          <a:noFill/>
          <a:ln>
            <a:noFill/>
          </a:ln>
        </p:spPr>
      </p:pic>
      <p:sp>
        <p:nvSpPr>
          <p:cNvPr id="277" name="Google Shape;277;g239a950b249_0_182"/>
          <p:cNvSpPr txBox="1"/>
          <p:nvPr/>
        </p:nvSpPr>
        <p:spPr>
          <a:xfrm>
            <a:off x="2855000" y="5440475"/>
            <a:ext cx="57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6</a:t>
            </a:r>
            <a:r>
              <a:rPr lang="en-US"/>
              <a:t>. PHY Layer module’s simplified data flow [4]</a:t>
            </a:r>
            <a:endParaRPr/>
          </a:p>
        </p:txBody>
      </p:sp>
      <p:sp>
        <p:nvSpPr>
          <p:cNvPr id="278" name="Google Shape;278;g239a950b249_0_182"/>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[4]: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39a950b249_0_190"/>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g239a950b249_0_190"/>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User Equipment</a:t>
            </a:r>
            <a:endParaRPr/>
          </a:p>
          <a:p>
            <a:pPr indent="0" lvl="0" marL="0" rtl="0" algn="l">
              <a:spcBef>
                <a:spcPts val="0"/>
              </a:spcBef>
              <a:spcAft>
                <a:spcPts val="0"/>
              </a:spcAft>
              <a:buNone/>
            </a:pPr>
            <a:r>
              <a:t/>
            </a:r>
            <a:endParaRPr/>
          </a:p>
        </p:txBody>
      </p:sp>
      <p:sp>
        <p:nvSpPr>
          <p:cNvPr id="286" name="Google Shape;286;g239a950b249_0_190"/>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0000FF"/>
                </a:solidFill>
                <a:latin typeface="Arial"/>
                <a:ea typeface="Arial"/>
                <a:cs typeface="Arial"/>
                <a:sym typeface="Arial"/>
              </a:rPr>
              <a:t>2.	</a:t>
            </a:r>
            <a:r>
              <a:rPr b="1" lang="en-US" sz="2000">
                <a:solidFill>
                  <a:srgbClr val="0000FF"/>
                </a:solidFill>
                <a:latin typeface="Arial"/>
                <a:ea typeface="Arial"/>
                <a:cs typeface="Arial"/>
                <a:sym typeface="Arial"/>
              </a:rPr>
              <a:t>PHY Layer:</a:t>
            </a:r>
            <a:r>
              <a:rPr lang="en-US" sz="2000">
                <a:solidFill>
                  <a:srgbClr val="0000FF"/>
                </a:solidFill>
                <a:latin typeface="Arial"/>
                <a:ea typeface="Arial"/>
                <a:cs typeface="Arial"/>
                <a:sym typeface="Arial"/>
              </a:rPr>
              <a:t> </a:t>
            </a:r>
            <a:endParaRPr sz="2000">
              <a:solidFill>
                <a:srgbClr val="0000FF"/>
              </a:solidFill>
              <a:latin typeface="Arial"/>
              <a:ea typeface="Arial"/>
              <a:cs typeface="Arial"/>
              <a:sym typeface="Arial"/>
            </a:endParaRPr>
          </a:p>
          <a:p>
            <a:pPr indent="0" lvl="0" marL="914400" rtl="0" algn="l">
              <a:lnSpc>
                <a:spcPct val="115000"/>
              </a:lnSpc>
              <a:spcBef>
                <a:spcPts val="1000"/>
              </a:spcBef>
              <a:spcAft>
                <a:spcPts val="0"/>
              </a:spcAft>
              <a:buNone/>
            </a:pPr>
            <a:r>
              <a:t/>
            </a:r>
            <a:endParaRPr sz="1800">
              <a:latin typeface="Arial"/>
              <a:ea typeface="Arial"/>
              <a:cs typeface="Arial"/>
              <a:sym typeface="Arial"/>
            </a:endParaRPr>
          </a:p>
        </p:txBody>
      </p:sp>
      <p:sp>
        <p:nvSpPr>
          <p:cNvPr id="287" name="Google Shape;287;g239a950b249_0_190"/>
          <p:cNvSpPr txBox="1"/>
          <p:nvPr/>
        </p:nvSpPr>
        <p:spPr>
          <a:xfrm>
            <a:off x="5160975" y="1766900"/>
            <a:ext cx="4003200" cy="354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1600"/>
              <a:t>Phy layer mô hình hóa hầu hết các ước tính chỉ số chất lượng kênh liên quan: SINR, RSRP, MCS and Channel Quality Indicator (CQI). </a:t>
            </a:r>
            <a:endParaRPr sz="1600"/>
          </a:p>
          <a:p>
            <a:pPr indent="-330200" lvl="0" marL="457200" rtl="0" algn="l">
              <a:lnSpc>
                <a:spcPct val="115000"/>
              </a:lnSpc>
              <a:spcBef>
                <a:spcPts val="0"/>
              </a:spcBef>
              <a:spcAft>
                <a:spcPts val="0"/>
              </a:spcAft>
              <a:buSzPts val="1600"/>
              <a:buChar char="●"/>
            </a:pPr>
            <a:r>
              <a:rPr lang="en-US" sz="1600"/>
              <a:t>Những chỉ số này bên cạnh được log liên tục, thì cũng được sử dụng bởi MAC layer cho việc quyết định phân bổ tài nguyên, và xác định mỗi data block được xử lý như thế nào. </a:t>
            </a:r>
            <a:endParaRPr sz="1600"/>
          </a:p>
          <a:p>
            <a:pPr indent="-330200" lvl="0" marL="457200" rtl="0" algn="l">
              <a:lnSpc>
                <a:spcPct val="115000"/>
              </a:lnSpc>
              <a:spcBef>
                <a:spcPts val="0"/>
              </a:spcBef>
              <a:spcAft>
                <a:spcPts val="0"/>
              </a:spcAft>
              <a:buSzPts val="1600"/>
              <a:buChar char="●"/>
            </a:pPr>
            <a:r>
              <a:rPr lang="en-US" sz="1600"/>
              <a:t>Những chỉ số này cũng sẽ được sử dụng  để xác định khả năng một gói tin bị gửi lại dựa trên HARQ model. </a:t>
            </a:r>
            <a:endParaRPr sz="1600"/>
          </a:p>
        </p:txBody>
      </p:sp>
      <p:pic>
        <p:nvPicPr>
          <p:cNvPr id="288" name="Google Shape;288;g239a950b249_0_190"/>
          <p:cNvPicPr preferRelativeResize="0"/>
          <p:nvPr/>
        </p:nvPicPr>
        <p:blipFill>
          <a:blip r:embed="rId3">
            <a:alphaModFix/>
          </a:blip>
          <a:stretch>
            <a:fillRect/>
          </a:stretch>
        </p:blipFill>
        <p:spPr>
          <a:xfrm>
            <a:off x="104475" y="2473925"/>
            <a:ext cx="5226200" cy="1910150"/>
          </a:xfrm>
          <a:prstGeom prst="rect">
            <a:avLst/>
          </a:prstGeom>
          <a:noFill/>
          <a:ln>
            <a:noFill/>
          </a:ln>
        </p:spPr>
      </p:pic>
      <p:sp>
        <p:nvSpPr>
          <p:cNvPr id="289" name="Google Shape;289;g239a950b249_0_190"/>
          <p:cNvSpPr txBox="1"/>
          <p:nvPr/>
        </p:nvSpPr>
        <p:spPr>
          <a:xfrm>
            <a:off x="838550" y="4631900"/>
            <a:ext cx="57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7</a:t>
            </a:r>
            <a:r>
              <a:rPr lang="en-US"/>
              <a:t>. PHY Layer module’s simplified data flow [5]</a:t>
            </a:r>
            <a:endParaRPr/>
          </a:p>
        </p:txBody>
      </p:sp>
      <p:sp>
        <p:nvSpPr>
          <p:cNvPr id="290" name="Google Shape;290;g239a950b249_0_190"/>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[5]: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39a950b249_0_200"/>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g239a950b249_0_200"/>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2.3 User Equipment</a:t>
            </a:r>
            <a:endParaRPr/>
          </a:p>
          <a:p>
            <a:pPr indent="0" lvl="0" marL="0" rtl="0" algn="l">
              <a:spcBef>
                <a:spcPts val="0"/>
              </a:spcBef>
              <a:spcAft>
                <a:spcPts val="0"/>
              </a:spcAft>
              <a:buNone/>
            </a:pPr>
            <a:r>
              <a:t/>
            </a:r>
            <a:endParaRPr/>
          </a:p>
        </p:txBody>
      </p:sp>
      <p:sp>
        <p:nvSpPr>
          <p:cNvPr id="298" name="Google Shape;298;g239a950b249_0_200"/>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0000FF"/>
                </a:solidFill>
                <a:latin typeface="Arial"/>
                <a:ea typeface="Arial"/>
                <a:cs typeface="Arial"/>
                <a:sym typeface="Arial"/>
              </a:rPr>
              <a:t>2.	PHY Layer:</a:t>
            </a:r>
            <a:r>
              <a:rPr lang="en-US" sz="2000">
                <a:solidFill>
                  <a:srgbClr val="0000FF"/>
                </a:solidFill>
                <a:latin typeface="Arial"/>
                <a:ea typeface="Arial"/>
                <a:cs typeface="Arial"/>
                <a:sym typeface="Arial"/>
              </a:rPr>
              <a:t> </a:t>
            </a:r>
            <a:endParaRPr sz="2000">
              <a:solidFill>
                <a:srgbClr val="0000FF"/>
              </a:solidFill>
              <a:latin typeface="Arial"/>
              <a:ea typeface="Arial"/>
              <a:cs typeface="Arial"/>
              <a:sym typeface="Arial"/>
            </a:endParaRPr>
          </a:p>
          <a:p>
            <a:pPr indent="0" lvl="0" marL="914400" rtl="0" algn="l">
              <a:lnSpc>
                <a:spcPct val="115000"/>
              </a:lnSpc>
              <a:spcBef>
                <a:spcPts val="1000"/>
              </a:spcBef>
              <a:spcAft>
                <a:spcPts val="0"/>
              </a:spcAft>
              <a:buNone/>
            </a:pPr>
            <a:r>
              <a:t/>
            </a:r>
            <a:endParaRPr sz="1800">
              <a:latin typeface="Arial"/>
              <a:ea typeface="Arial"/>
              <a:cs typeface="Arial"/>
              <a:sym typeface="Arial"/>
            </a:endParaRPr>
          </a:p>
        </p:txBody>
      </p:sp>
      <p:sp>
        <p:nvSpPr>
          <p:cNvPr id="299" name="Google Shape;299;g239a950b249_0_200"/>
          <p:cNvSpPr txBox="1"/>
          <p:nvPr/>
        </p:nvSpPr>
        <p:spPr>
          <a:xfrm>
            <a:off x="235075" y="1856750"/>
            <a:ext cx="53652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1600"/>
              <a:t>SINR ; signal to noise and interference </a:t>
            </a:r>
            <a:endParaRPr sz="1600"/>
          </a:p>
        </p:txBody>
      </p:sp>
      <p:pic>
        <p:nvPicPr>
          <p:cNvPr id="300" name="Google Shape;300;g239a950b249_0_200"/>
          <p:cNvPicPr preferRelativeResize="0"/>
          <p:nvPr/>
        </p:nvPicPr>
        <p:blipFill>
          <a:blip r:embed="rId3">
            <a:alphaModFix/>
          </a:blip>
          <a:stretch>
            <a:fillRect/>
          </a:stretch>
        </p:blipFill>
        <p:spPr>
          <a:xfrm>
            <a:off x="1673007" y="2954832"/>
            <a:ext cx="5798100" cy="81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III. VALIDATION EXPERIMENTS AND RESULTS</a:t>
            </a:r>
            <a:endParaRPr/>
          </a:p>
        </p:txBody>
      </p:sp>
      <p:sp>
        <p:nvSpPr>
          <p:cNvPr id="306" name="Google Shape;306;p9"/>
          <p:cNvSpPr txBox="1"/>
          <p:nvPr>
            <p:ph idx="2" type="body"/>
          </p:nvPr>
        </p:nvSpPr>
        <p:spPr>
          <a:xfrm>
            <a:off x="5523701" y="1249800"/>
            <a:ext cx="3401100" cy="44100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sz="2000">
              <a:latin typeface="Arial"/>
              <a:ea typeface="Arial"/>
              <a:cs typeface="Arial"/>
              <a:sym typeface="Arial"/>
            </a:endParaRPr>
          </a:p>
          <a:p>
            <a:pPr indent="0" lvl="0" marL="0" rtl="0" algn="l">
              <a:lnSpc>
                <a:spcPct val="90000"/>
              </a:lnSpc>
              <a:spcBef>
                <a:spcPts val="0"/>
              </a:spcBef>
              <a:spcAft>
                <a:spcPts val="0"/>
              </a:spcAft>
              <a:buClr>
                <a:schemeClr val="dk1"/>
              </a:buClr>
              <a:buSzPts val="2800"/>
              <a:buNone/>
            </a:pPr>
            <a:r>
              <a:rPr lang="en-US" sz="2000">
                <a:latin typeface="Arial"/>
                <a:ea typeface="Arial"/>
                <a:cs typeface="Arial"/>
                <a:sym typeface="Arial"/>
              </a:rPr>
              <a:t>Giá trị thông lượng thu được bằng cách sử dụng các loại số liệu khác nhau và 20 người dùng mô phỏng. </a:t>
            </a:r>
            <a:endParaRPr sz="2000">
              <a:latin typeface="Arial"/>
              <a:ea typeface="Arial"/>
              <a:cs typeface="Arial"/>
              <a:sym typeface="Arial"/>
            </a:endParaRPr>
          </a:p>
          <a:p>
            <a:pPr indent="0" lvl="0" marL="0" rtl="0" algn="l">
              <a:lnSpc>
                <a:spcPct val="90000"/>
              </a:lnSpc>
              <a:spcBef>
                <a:spcPts val="0"/>
              </a:spcBef>
              <a:spcAft>
                <a:spcPts val="0"/>
              </a:spcAft>
              <a:buClr>
                <a:schemeClr val="dk1"/>
              </a:buClr>
              <a:buSzPts val="2800"/>
              <a:buNone/>
            </a:pPr>
            <a:r>
              <a:rPr lang="en-US" sz="2000">
                <a:latin typeface="Arial"/>
                <a:ea typeface="Arial"/>
                <a:cs typeface="Arial"/>
                <a:sym typeface="Arial"/>
              </a:rPr>
              <a:t>Màu đỏ: dải tần mmW. </a:t>
            </a:r>
            <a:endParaRPr sz="2000">
              <a:latin typeface="Arial"/>
              <a:ea typeface="Arial"/>
              <a:cs typeface="Arial"/>
              <a:sym typeface="Arial"/>
            </a:endParaRPr>
          </a:p>
          <a:p>
            <a:pPr indent="0" lvl="0" marL="0" rtl="0" algn="l">
              <a:lnSpc>
                <a:spcPct val="90000"/>
              </a:lnSpc>
              <a:spcBef>
                <a:spcPts val="0"/>
              </a:spcBef>
              <a:spcAft>
                <a:spcPts val="0"/>
              </a:spcAft>
              <a:buClr>
                <a:schemeClr val="dk1"/>
              </a:buClr>
              <a:buSzPts val="2800"/>
              <a:buNone/>
            </a:pPr>
            <a:r>
              <a:rPr lang="en-US" sz="2000">
                <a:latin typeface="Arial"/>
                <a:ea typeface="Arial"/>
                <a:cs typeface="Arial"/>
                <a:sym typeface="Arial"/>
              </a:rPr>
              <a:t>Màu xanh lam: Dải tần 3,5 GHz.</a:t>
            </a:r>
            <a:endParaRPr sz="2000">
              <a:latin typeface="Arial"/>
              <a:ea typeface="Arial"/>
              <a:cs typeface="Arial"/>
              <a:sym typeface="Arial"/>
            </a:endParaRPr>
          </a:p>
        </p:txBody>
      </p:sp>
      <p:sp>
        <p:nvSpPr>
          <p:cNvPr id="307" name="Google Shape;307;p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8" name="Google Shape;308;p9"/>
          <p:cNvPicPr preferRelativeResize="0"/>
          <p:nvPr/>
        </p:nvPicPr>
        <p:blipFill>
          <a:blip r:embed="rId3">
            <a:alphaModFix/>
          </a:blip>
          <a:stretch>
            <a:fillRect/>
          </a:stretch>
        </p:blipFill>
        <p:spPr>
          <a:xfrm>
            <a:off x="136525" y="1395000"/>
            <a:ext cx="5387174" cy="4119600"/>
          </a:xfrm>
          <a:prstGeom prst="rect">
            <a:avLst/>
          </a:prstGeom>
          <a:noFill/>
          <a:ln>
            <a:noFill/>
          </a:ln>
        </p:spPr>
      </p:pic>
      <p:sp>
        <p:nvSpPr>
          <p:cNvPr id="309" name="Google Shape;309;p9"/>
          <p:cNvSpPr txBox="1"/>
          <p:nvPr/>
        </p:nvSpPr>
        <p:spPr>
          <a:xfrm>
            <a:off x="748700" y="5444725"/>
            <a:ext cx="574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7</a:t>
            </a:r>
            <a:r>
              <a:rPr lang="en-US"/>
              <a:t>. Throughput values obtained using different metric</a:t>
            </a:r>
            <a:endParaRPr/>
          </a:p>
          <a:p>
            <a:pPr indent="0" lvl="0" marL="0" rtl="0" algn="l">
              <a:spcBef>
                <a:spcPts val="0"/>
              </a:spcBef>
              <a:spcAft>
                <a:spcPts val="0"/>
              </a:spcAft>
              <a:buClr>
                <a:schemeClr val="dk1"/>
              </a:buClr>
              <a:buSzPts val="1100"/>
              <a:buFont typeface="Arial"/>
              <a:buNone/>
            </a:pPr>
            <a:r>
              <a:rPr lang="en-US"/>
              <a:t>types and 20 simulated users. In red: mmW frequency band. In</a:t>
            </a:r>
            <a:endParaRPr/>
          </a:p>
          <a:p>
            <a:pPr indent="0" lvl="0" marL="0" rtl="0" algn="l">
              <a:spcBef>
                <a:spcPts val="0"/>
              </a:spcBef>
              <a:spcAft>
                <a:spcPts val="0"/>
              </a:spcAft>
              <a:buClr>
                <a:schemeClr val="dk1"/>
              </a:buClr>
              <a:buSzPts val="1100"/>
              <a:buFont typeface="Arial"/>
              <a:buNone/>
            </a:pPr>
            <a:r>
              <a:rPr lang="en-US"/>
              <a:t>blue: 3.5 GHz frequency band [6]</a:t>
            </a:r>
            <a:endParaRPr/>
          </a:p>
          <a:p>
            <a:pPr indent="0" lvl="0" marL="0" rtl="0" algn="l">
              <a:spcBef>
                <a:spcPts val="0"/>
              </a:spcBef>
              <a:spcAft>
                <a:spcPts val="0"/>
              </a:spcAft>
              <a:buNone/>
            </a:pPr>
            <a:r>
              <a:t/>
            </a:r>
            <a:endParaRPr/>
          </a:p>
        </p:txBody>
      </p:sp>
      <p:sp>
        <p:nvSpPr>
          <p:cNvPr id="310" name="Google Shape;310;p9"/>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[6]: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8d75418eb1_3_17"/>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7" name="Google Shape;317;g28d75418eb1_3_17"/>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III. VALIDATION EXPERIMENTS AND RESULTS</a:t>
            </a:r>
            <a:endParaRPr/>
          </a:p>
          <a:p>
            <a:pPr indent="0" lvl="0" marL="0" rtl="0" algn="l">
              <a:spcBef>
                <a:spcPts val="0"/>
              </a:spcBef>
              <a:spcAft>
                <a:spcPts val="0"/>
              </a:spcAft>
              <a:buClr>
                <a:schemeClr val="lt1"/>
              </a:buClr>
              <a:buSzPts val="2800"/>
              <a:buFont typeface="Lato"/>
              <a:buNone/>
            </a:pPr>
            <a:r>
              <a:t/>
            </a:r>
            <a:endParaRPr/>
          </a:p>
        </p:txBody>
      </p:sp>
      <p:sp>
        <p:nvSpPr>
          <p:cNvPr id="318" name="Google Shape;318;g28d75418eb1_3_17"/>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Arial"/>
              <a:buChar char="•"/>
            </a:pPr>
            <a:r>
              <a:rPr lang="en-US" sz="2000">
                <a:highlight>
                  <a:schemeClr val="lt1"/>
                </a:highlight>
                <a:latin typeface="Arial"/>
                <a:ea typeface="Arial"/>
                <a:cs typeface="Arial"/>
                <a:sym typeface="Arial"/>
              </a:rPr>
              <a:t>Trong các cuộc thử nghiệm đầu tiên, các nhà nghiên cứu tập trung vào mô-đun lớp MAC trên bộ mô phỏng và thử nghiệm tính chính xác của chỉ số MCS (Modulation and Coding Scheme) được cấp phát cho các thiết bị di động. </a:t>
            </a:r>
            <a:endParaRPr sz="2000">
              <a:highlight>
                <a:schemeClr val="lt1"/>
              </a:highlight>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highlight>
                  <a:schemeClr val="lt1"/>
                </a:highlight>
                <a:latin typeface="Arial"/>
                <a:ea typeface="Arial"/>
                <a:cs typeface="Arial"/>
                <a:sym typeface="Arial"/>
              </a:rPr>
              <a:t>Nếu mối quan hệ giữa chỉ số MCS và khả năng cấp phát bit không chính xác, các bước hoặc mô hình sau đó sẽ không thể đại diện chính xác cho một thiết lập RAN thực tế. </a:t>
            </a:r>
            <a:endParaRPr sz="2000">
              <a:highlight>
                <a:schemeClr val="lt1"/>
              </a:highlight>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highlight>
                  <a:schemeClr val="lt1"/>
                </a:highlight>
                <a:latin typeface="Arial"/>
                <a:ea typeface="Arial"/>
                <a:cs typeface="Arial"/>
                <a:sym typeface="Arial"/>
              </a:rPr>
              <a:t>Các nhà nghiên cứu đã sử dụng băng tần mmW 5G thực tế để thực hiện các thử nghiệm, sử dụng công cụ iperf3 để chuyển tiếp các gói IP và thu thập dữ liệu về băng thông MAC và chỉ số MCS. </a:t>
            </a:r>
            <a:endParaRPr sz="2000">
              <a:highlight>
                <a:schemeClr val="lt1"/>
              </a:highlight>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highlight>
                  <a:schemeClr val="lt1"/>
                </a:highlight>
                <a:latin typeface="Arial"/>
                <a:ea typeface="Arial"/>
                <a:cs typeface="Arial"/>
                <a:sym typeface="Arial"/>
              </a:rPr>
              <a:t>Các kết quả được so sánh với bộ mô phỏng và cho thấy rằng sự khác biệt trung bình giữa hai trường hợp là nhỏ, chỉ khoảng 2,5%.</a:t>
            </a:r>
            <a:endParaRPr sz="2000">
              <a:highlight>
                <a:schemeClr val="lt1"/>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III. VALIDATION EXPERIMENTS AND RESULTS</a:t>
            </a:r>
            <a:endParaRPr/>
          </a:p>
          <a:p>
            <a:pPr indent="0" lvl="0" marL="0" rtl="0" algn="l">
              <a:spcBef>
                <a:spcPts val="0"/>
              </a:spcBef>
              <a:spcAft>
                <a:spcPts val="0"/>
              </a:spcAft>
              <a:buClr>
                <a:schemeClr val="lt1"/>
              </a:buClr>
              <a:buSzPts val="2800"/>
              <a:buFont typeface="Lato"/>
              <a:buNone/>
            </a:pPr>
            <a:r>
              <a:t/>
            </a:r>
            <a:endParaRPr/>
          </a:p>
        </p:txBody>
      </p:sp>
      <p:sp>
        <p:nvSpPr>
          <p:cNvPr id="324" name="Google Shape;324;p11"/>
          <p:cNvSpPr txBox="1"/>
          <p:nvPr>
            <p:ph idx="2" type="body"/>
          </p:nvPr>
        </p:nvSpPr>
        <p:spPr>
          <a:xfrm>
            <a:off x="5257801" y="1523263"/>
            <a:ext cx="3302700" cy="408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US" sz="2000">
                <a:latin typeface="Arial"/>
                <a:ea typeface="Arial"/>
                <a:cs typeface="Arial"/>
                <a:sym typeface="Arial"/>
              </a:rPr>
              <a:t>Thông lượng mô phỏng cho người dùng xử lý dữ liệu IP thực và chia sẻ tài nguyên với các UE mô phỏng khác. Các mức ưu tiên UE khác nhau được sử dụng cho UE lưu lượng IP thực.</a:t>
            </a:r>
            <a:endParaRPr sz="2000">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t/>
            </a:r>
            <a:endParaRPr sz="2000">
              <a:latin typeface="Arial"/>
              <a:ea typeface="Arial"/>
              <a:cs typeface="Arial"/>
              <a:sym typeface="Arial"/>
            </a:endParaRPr>
          </a:p>
        </p:txBody>
      </p:sp>
      <p:sp>
        <p:nvSpPr>
          <p:cNvPr id="325" name="Google Shape;325;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6" name="Google Shape;326;p11"/>
          <p:cNvPicPr preferRelativeResize="0"/>
          <p:nvPr/>
        </p:nvPicPr>
        <p:blipFill>
          <a:blip r:embed="rId3">
            <a:alphaModFix/>
          </a:blip>
          <a:stretch>
            <a:fillRect/>
          </a:stretch>
        </p:blipFill>
        <p:spPr>
          <a:xfrm>
            <a:off x="235075" y="1606300"/>
            <a:ext cx="5191250" cy="3969775"/>
          </a:xfrm>
          <a:prstGeom prst="rect">
            <a:avLst/>
          </a:prstGeom>
          <a:noFill/>
          <a:ln>
            <a:noFill/>
          </a:ln>
        </p:spPr>
      </p:pic>
      <p:sp>
        <p:nvSpPr>
          <p:cNvPr id="327" name="Google Shape;327;p11"/>
          <p:cNvSpPr txBox="1"/>
          <p:nvPr/>
        </p:nvSpPr>
        <p:spPr>
          <a:xfrm>
            <a:off x="748700" y="5444725"/>
            <a:ext cx="574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8</a:t>
            </a:r>
            <a:r>
              <a:rPr lang="en-US"/>
              <a:t>. </a:t>
            </a:r>
            <a:r>
              <a:rPr lang="en-US"/>
              <a:t>Emulated throughput for a user handling real IP data</a:t>
            </a:r>
            <a:endParaRPr/>
          </a:p>
          <a:p>
            <a:pPr indent="0" lvl="0" marL="0" rtl="0" algn="l">
              <a:spcBef>
                <a:spcPts val="0"/>
              </a:spcBef>
              <a:spcAft>
                <a:spcPts val="0"/>
              </a:spcAft>
              <a:buClr>
                <a:schemeClr val="dk1"/>
              </a:buClr>
              <a:buSzPts val="1100"/>
              <a:buFont typeface="Arial"/>
              <a:buNone/>
            </a:pPr>
            <a:r>
              <a:rPr lang="en-US"/>
              <a:t>and sharing resource with other simulated UEs. Different UEs</a:t>
            </a:r>
            <a:endParaRPr/>
          </a:p>
          <a:p>
            <a:pPr indent="0" lvl="0" marL="0" rtl="0" algn="l">
              <a:spcBef>
                <a:spcPts val="0"/>
              </a:spcBef>
              <a:spcAft>
                <a:spcPts val="0"/>
              </a:spcAft>
              <a:buNone/>
            </a:pPr>
            <a:r>
              <a:rPr lang="en-US"/>
              <a:t>prioritization levels are used for the real IP traffic UE. [7]</a:t>
            </a:r>
            <a:endParaRPr/>
          </a:p>
          <a:p>
            <a:pPr indent="0" lvl="0" marL="0" rtl="0" algn="l">
              <a:spcBef>
                <a:spcPts val="0"/>
              </a:spcBef>
              <a:spcAft>
                <a:spcPts val="0"/>
              </a:spcAft>
              <a:buNone/>
            </a:pPr>
            <a:r>
              <a:t/>
            </a:r>
            <a:endParaRPr/>
          </a:p>
        </p:txBody>
      </p:sp>
      <p:sp>
        <p:nvSpPr>
          <p:cNvPr id="328" name="Google Shape;328;p11"/>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[7]: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8d75418eb1_3_24"/>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5" name="Google Shape;335;g28d75418eb1_3_24"/>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III. VALIDATION EXPERIMENTS AND RESULTS</a:t>
            </a:r>
            <a:endParaRPr/>
          </a:p>
          <a:p>
            <a:pPr indent="0" lvl="0" marL="0" rtl="0" algn="l">
              <a:spcBef>
                <a:spcPts val="0"/>
              </a:spcBef>
              <a:spcAft>
                <a:spcPts val="0"/>
              </a:spcAft>
              <a:buClr>
                <a:schemeClr val="lt1"/>
              </a:buClr>
              <a:buSzPts val="2800"/>
              <a:buFont typeface="Lato"/>
              <a:buNone/>
            </a:pPr>
            <a:r>
              <a:t/>
            </a:r>
            <a:endParaRPr/>
          </a:p>
        </p:txBody>
      </p:sp>
      <p:sp>
        <p:nvSpPr>
          <p:cNvPr id="336" name="Google Shape;336;g28d75418eb1_3_24"/>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Arial"/>
              <a:buChar char="•"/>
            </a:pPr>
            <a:r>
              <a:rPr lang="en-US" sz="2000">
                <a:latin typeface="Arial"/>
                <a:ea typeface="Arial"/>
                <a:cs typeface="Arial"/>
                <a:sym typeface="Arial"/>
              </a:rPr>
              <a:t>Trong các cuộc thử nghiệm tiếp theo, các nhà nghiên cứu đã thử nghiệm khả năng xử lý lưu lượng IP thực tế của bộ mô phỏng trong các tình huống khác nhau với các tiêu chí khác nhau như FIFO, PF, BET và MT.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Các thử nghiệm này được thực hiện trên hai mô hình khác nhau, một trên băng tần 3.5GHz và một trên băng tần 26.5GHz.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Các kết quả được so sánh với các kết quả thử nghiệm trên một phần mềm mô phỏng RAN được công nhận rộng rãi.</a:t>
            </a:r>
            <a:endParaRPr sz="20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12"/>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III. VALIDATION EXPERIMENTS AND RESULTS</a:t>
            </a:r>
            <a:endParaRPr/>
          </a:p>
          <a:p>
            <a:pPr indent="0" lvl="0" marL="0" rtl="0" algn="l">
              <a:spcBef>
                <a:spcPts val="0"/>
              </a:spcBef>
              <a:spcAft>
                <a:spcPts val="0"/>
              </a:spcAft>
              <a:buClr>
                <a:schemeClr val="lt1"/>
              </a:buClr>
              <a:buSzPts val="2800"/>
              <a:buFont typeface="Lato"/>
              <a:buNone/>
            </a:pPr>
            <a:r>
              <a:t/>
            </a:r>
            <a:endParaRPr/>
          </a:p>
        </p:txBody>
      </p:sp>
      <p:sp>
        <p:nvSpPr>
          <p:cNvPr id="343" name="Google Shape;343;p12"/>
          <p:cNvSpPr txBox="1"/>
          <p:nvPr>
            <p:ph idx="1" type="body"/>
          </p:nvPr>
        </p:nvSpPr>
        <p:spPr>
          <a:xfrm>
            <a:off x="5407125" y="1623737"/>
            <a:ext cx="3339900" cy="38550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US" sz="2000">
                <a:latin typeface="Arial"/>
                <a:ea typeface="Arial"/>
                <a:cs typeface="Arial"/>
                <a:sym typeface="Arial"/>
              </a:rPr>
              <a:t>Độ trễ mô phỏng cho UE bắt chước trường hợp sử dụng Lái xe được vận hành từ xa. Video được mã hóa được truyền qua RTP với tốc độ bit là 10 Mbps. Số lượng UE mô phỏng khác nhau, khoảng cách và mức độ ưu tiên của người dùng được sử dụng.</a:t>
            </a:r>
            <a:endParaRPr sz="2000">
              <a:latin typeface="Arial"/>
              <a:ea typeface="Arial"/>
              <a:cs typeface="Arial"/>
              <a:sym typeface="Arial"/>
            </a:endParaRPr>
          </a:p>
        </p:txBody>
      </p:sp>
      <p:pic>
        <p:nvPicPr>
          <p:cNvPr id="344" name="Google Shape;344;p12"/>
          <p:cNvPicPr preferRelativeResize="0"/>
          <p:nvPr/>
        </p:nvPicPr>
        <p:blipFill>
          <a:blip r:embed="rId3">
            <a:alphaModFix/>
          </a:blip>
          <a:stretch>
            <a:fillRect/>
          </a:stretch>
        </p:blipFill>
        <p:spPr>
          <a:xfrm>
            <a:off x="142800" y="1440740"/>
            <a:ext cx="5264324" cy="3976523"/>
          </a:xfrm>
          <a:prstGeom prst="rect">
            <a:avLst/>
          </a:prstGeom>
          <a:noFill/>
          <a:ln>
            <a:noFill/>
          </a:ln>
        </p:spPr>
      </p:pic>
      <p:sp>
        <p:nvSpPr>
          <p:cNvPr id="345" name="Google Shape;345;p12"/>
          <p:cNvSpPr txBox="1"/>
          <p:nvPr/>
        </p:nvSpPr>
        <p:spPr>
          <a:xfrm>
            <a:off x="718750" y="5310025"/>
            <a:ext cx="574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9</a:t>
            </a:r>
            <a:r>
              <a:rPr lang="en-US"/>
              <a:t>. </a:t>
            </a:r>
            <a:r>
              <a:rPr lang="en-US"/>
              <a:t>Emulated latencies for a UE mimicking a Tele-operated</a:t>
            </a:r>
            <a:endParaRPr/>
          </a:p>
          <a:p>
            <a:pPr indent="0" lvl="0" marL="0" rtl="0" algn="l">
              <a:spcBef>
                <a:spcPts val="0"/>
              </a:spcBef>
              <a:spcAft>
                <a:spcPts val="0"/>
              </a:spcAft>
              <a:buClr>
                <a:schemeClr val="dk1"/>
              </a:buClr>
              <a:buSzPts val="1100"/>
              <a:buFont typeface="Arial"/>
              <a:buNone/>
            </a:pPr>
            <a:r>
              <a:rPr lang="en-US"/>
              <a:t>Driving use case. Encoded video is transmitted via RTP at a</a:t>
            </a:r>
            <a:endParaRPr/>
          </a:p>
          <a:p>
            <a:pPr indent="0" lvl="0" marL="0" rtl="0" algn="l">
              <a:spcBef>
                <a:spcPts val="0"/>
              </a:spcBef>
              <a:spcAft>
                <a:spcPts val="0"/>
              </a:spcAft>
              <a:buClr>
                <a:schemeClr val="dk1"/>
              </a:buClr>
              <a:buSzPts val="1100"/>
              <a:buFont typeface="Arial"/>
              <a:buNone/>
            </a:pPr>
            <a:r>
              <a:rPr lang="en-US"/>
              <a:t>bitrate of 10 Mbps. Different number of simulated UEs, distances</a:t>
            </a:r>
            <a:endParaRPr/>
          </a:p>
          <a:p>
            <a:pPr indent="0" lvl="0" marL="0" rtl="0" algn="l">
              <a:spcBef>
                <a:spcPts val="0"/>
              </a:spcBef>
              <a:spcAft>
                <a:spcPts val="0"/>
              </a:spcAft>
              <a:buNone/>
            </a:pPr>
            <a:r>
              <a:rPr lang="en-US"/>
              <a:t>and user prioritizations levels are used. </a:t>
            </a:r>
            <a:r>
              <a:rPr lang="en-US"/>
              <a:t>[8]</a:t>
            </a:r>
            <a:endParaRPr/>
          </a:p>
          <a:p>
            <a:pPr indent="0" lvl="0" marL="0" rtl="0" algn="l">
              <a:spcBef>
                <a:spcPts val="0"/>
              </a:spcBef>
              <a:spcAft>
                <a:spcPts val="0"/>
              </a:spcAft>
              <a:buNone/>
            </a:pPr>
            <a:r>
              <a:t/>
            </a:r>
            <a:endParaRPr/>
          </a:p>
        </p:txBody>
      </p:sp>
      <p:sp>
        <p:nvSpPr>
          <p:cNvPr id="346" name="Google Shape;346;p12"/>
          <p:cNvSpPr txBox="1"/>
          <p:nvPr/>
        </p:nvSpPr>
        <p:spPr>
          <a:xfrm>
            <a:off x="1207900" y="6385225"/>
            <a:ext cx="7896000" cy="7158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US" sz="1000"/>
              <a:t>[8]: FikoRE: 5G and Beyond RAN Emulator for Application Level Experimentation and Prototyping, </a:t>
            </a:r>
            <a:r>
              <a:rPr i="1" lang="en-US" sz="1000"/>
              <a:t>Diego Gonzalez Morin, , Nokia XR Lab Manuel J. López Morales, , Universidad Carlos III de Madrid, Pablo Pérez, , Nokia XR Lab, Ana García Armada, , Universidad Carlos III De Madrid, Alvaro Villegas, Nokia XR Lab</a:t>
            </a:r>
            <a:endParaRPr i="1" sz="1000"/>
          </a:p>
          <a:p>
            <a:pPr indent="0" lvl="0" marL="0" rtl="0" algn="l">
              <a:lnSpc>
                <a:spcPct val="90000"/>
              </a:lnSpc>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 name="Google Shape;93;p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OUTLIER</a:t>
            </a:r>
            <a:endParaRPr/>
          </a:p>
        </p:txBody>
      </p:sp>
      <p:sp>
        <p:nvSpPr>
          <p:cNvPr id="94" name="Google Shape;94;p4"/>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AutoNum type="romanUcPeriod"/>
            </a:pPr>
            <a:r>
              <a:rPr lang="en-US"/>
              <a:t>Introduction</a:t>
            </a:r>
            <a:endParaRPr/>
          </a:p>
          <a:p>
            <a:pPr indent="-406400" lvl="0" marL="457200" rtl="0" algn="l">
              <a:lnSpc>
                <a:spcPct val="150000"/>
              </a:lnSpc>
              <a:spcBef>
                <a:spcPts val="0"/>
              </a:spcBef>
              <a:spcAft>
                <a:spcPts val="0"/>
              </a:spcAft>
              <a:buSzPts val="2800"/>
              <a:buAutoNum type="romanUcPeriod"/>
            </a:pPr>
            <a:r>
              <a:rPr lang="en-US"/>
              <a:t>Architecture and Implementation</a:t>
            </a:r>
            <a:endParaRPr/>
          </a:p>
          <a:p>
            <a:pPr indent="-406400" lvl="0" marL="457200" rtl="0" algn="l">
              <a:lnSpc>
                <a:spcPct val="150000"/>
              </a:lnSpc>
              <a:spcBef>
                <a:spcPts val="0"/>
              </a:spcBef>
              <a:spcAft>
                <a:spcPts val="0"/>
              </a:spcAft>
              <a:buSzPts val="2800"/>
              <a:buAutoNum type="romanUcPeriod"/>
            </a:pPr>
            <a:r>
              <a:rPr lang="en-US"/>
              <a:t>Validation Experiments and Results</a:t>
            </a:r>
            <a:endParaRPr/>
          </a:p>
          <a:p>
            <a:pPr indent="-406400" lvl="0" marL="457200" rtl="0" algn="l">
              <a:lnSpc>
                <a:spcPct val="150000"/>
              </a:lnSpc>
              <a:spcBef>
                <a:spcPts val="0"/>
              </a:spcBef>
              <a:spcAft>
                <a:spcPts val="0"/>
              </a:spcAft>
              <a:buSzPts val="2800"/>
              <a:buAutoNum type="romanUcPeriod"/>
            </a:pPr>
            <a:r>
              <a:rPr lang="en-US"/>
              <a:t>Our Experiments</a:t>
            </a:r>
            <a:endParaRPr/>
          </a:p>
          <a:p>
            <a:pPr indent="-406400" lvl="0" marL="457200" rtl="0" algn="l">
              <a:lnSpc>
                <a:spcPct val="150000"/>
              </a:lnSpc>
              <a:spcBef>
                <a:spcPts val="0"/>
              </a:spcBef>
              <a:spcAft>
                <a:spcPts val="0"/>
              </a:spcAft>
              <a:buSzPts val="2800"/>
              <a:buAutoNum type="romanUcPeriod"/>
            </a:pPr>
            <a:r>
              <a:rPr lang="en-US"/>
              <a:t>Conclusions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8d75418eb1_3_10"/>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3" name="Google Shape;353;g28d75418eb1_3_10"/>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III. VALIDATION EXPERIMENTS AND RESULTS</a:t>
            </a:r>
            <a:endParaRPr/>
          </a:p>
          <a:p>
            <a:pPr indent="0" lvl="0" marL="0" rtl="0" algn="l">
              <a:spcBef>
                <a:spcPts val="0"/>
              </a:spcBef>
              <a:spcAft>
                <a:spcPts val="0"/>
              </a:spcAft>
              <a:buClr>
                <a:schemeClr val="lt1"/>
              </a:buClr>
              <a:buSzPts val="2800"/>
              <a:buFont typeface="Lato"/>
              <a:buNone/>
            </a:pPr>
            <a:r>
              <a:t/>
            </a:r>
            <a:endParaRPr/>
          </a:p>
        </p:txBody>
      </p:sp>
      <p:sp>
        <p:nvSpPr>
          <p:cNvPr id="354" name="Google Shape;354;g28d75418eb1_3_10"/>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Cuối cùng, các nhà nghiên cứu đã thử nghiệm khả năng ưu tiên người dùng và độ trễ mạng của bộ mô phỏng trong một trường hợp sử dụng thực tế, là truyền video chất lượng cao. </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Các thử nghiệm đã thử nghiệm khả năng xử lý lưu lượng của bộ mô phỏng với các tiêu chí khác nhau và ưu tiên người dùng khác nhau. </a:t>
            </a:r>
            <a:endParaRPr sz="2000">
              <a:latin typeface="Arial"/>
              <a:ea typeface="Arial"/>
              <a:cs typeface="Arial"/>
              <a:sym typeface="Arial"/>
            </a:endParaRPr>
          </a:p>
          <a:p>
            <a:pPr indent="0" lvl="0" marL="0" rtl="0" algn="l">
              <a:spcBef>
                <a:spcPts val="1000"/>
              </a:spcBef>
              <a:spcAft>
                <a:spcPts val="0"/>
              </a:spcAft>
              <a:buNone/>
            </a:pPr>
            <a:r>
              <a:rPr lang="en-US" sz="2000">
                <a:latin typeface="Arial"/>
                <a:ea typeface="Arial"/>
                <a:cs typeface="Arial"/>
                <a:sym typeface="Arial"/>
              </a:rPr>
              <a:t>Các kết quả cho thấy rằng độ trễ mạng tăng khi số lượng UE tăng, nhưng được giảm thiểu khi ưu tiên người dùng được cấu hình đúng cách.</a:t>
            </a:r>
            <a:endParaRPr sz="20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8d75418eb1_5_19"/>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1" name="Google Shape;361;g28d75418eb1_5_19"/>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IV. </a:t>
            </a:r>
            <a:r>
              <a:rPr lang="en-US"/>
              <a:t>OUR EXPERIMENTS </a:t>
            </a:r>
            <a:endParaRPr/>
          </a:p>
        </p:txBody>
      </p:sp>
      <p:sp>
        <p:nvSpPr>
          <p:cNvPr id="362" name="Google Shape;362;g28d75418eb1_5_19"/>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Thử nghiệm với UE là các máy ảo (IP traffic giả lập), n_ues = 20 (mặc định)</a:t>
            </a:r>
            <a:endParaRPr sz="2000">
              <a:latin typeface="Arial"/>
              <a:ea typeface="Arial"/>
              <a:cs typeface="Arial"/>
              <a:sym typeface="Arial"/>
            </a:endParaRPr>
          </a:p>
        </p:txBody>
      </p:sp>
      <p:pic>
        <p:nvPicPr>
          <p:cNvPr id="363" name="Google Shape;363;g28d75418eb1_5_19"/>
          <p:cNvPicPr preferRelativeResize="0"/>
          <p:nvPr/>
        </p:nvPicPr>
        <p:blipFill>
          <a:blip r:embed="rId3">
            <a:alphaModFix/>
          </a:blip>
          <a:stretch>
            <a:fillRect/>
          </a:stretch>
        </p:blipFill>
        <p:spPr>
          <a:xfrm>
            <a:off x="767975" y="1953650"/>
            <a:ext cx="7439675" cy="319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8d75418eb1_7_1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0" name="Google Shape;370;g28d75418eb1_7_1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371" name="Google Shape;371;g28d75418eb1_7_13"/>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Thử nghiệm với </a:t>
            </a:r>
            <a:r>
              <a:rPr lang="en-US" sz="1800">
                <a:highlight>
                  <a:srgbClr val="FFFFFF"/>
                </a:highlight>
                <a:latin typeface="Times New Roman"/>
                <a:ea typeface="Times New Roman"/>
                <a:cs typeface="Times New Roman"/>
                <a:sym typeface="Times New Roman"/>
              </a:rPr>
              <a:t>n_ues = 100</a:t>
            </a:r>
            <a:endParaRPr sz="2000">
              <a:latin typeface="Arial"/>
              <a:ea typeface="Arial"/>
              <a:cs typeface="Arial"/>
              <a:sym typeface="Arial"/>
            </a:endParaRPr>
          </a:p>
        </p:txBody>
      </p:sp>
      <p:pic>
        <p:nvPicPr>
          <p:cNvPr id="372" name="Google Shape;372;g28d75418eb1_7_13"/>
          <p:cNvPicPr preferRelativeResize="0"/>
          <p:nvPr/>
        </p:nvPicPr>
        <p:blipFill>
          <a:blip r:embed="rId3">
            <a:alphaModFix/>
          </a:blip>
          <a:stretch>
            <a:fillRect/>
          </a:stretch>
        </p:blipFill>
        <p:spPr>
          <a:xfrm>
            <a:off x="909300" y="1703025"/>
            <a:ext cx="7648375" cy="43929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8d75418eb1_6_25"/>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9" name="Google Shape;379;g28d75418eb1_6_25"/>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380" name="Google Shape;380;g28d75418eb1_6_25"/>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Thử nghiệm với </a:t>
            </a:r>
            <a:r>
              <a:rPr lang="en-US" sz="1800">
                <a:highlight>
                  <a:srgbClr val="FFFFFF"/>
                </a:highlight>
                <a:latin typeface="Times New Roman"/>
                <a:ea typeface="Times New Roman"/>
                <a:cs typeface="Times New Roman"/>
                <a:sym typeface="Times New Roman"/>
              </a:rPr>
              <a:t>n_ues = 100</a:t>
            </a:r>
            <a:endParaRPr sz="2000">
              <a:latin typeface="Arial"/>
              <a:ea typeface="Arial"/>
              <a:cs typeface="Arial"/>
              <a:sym typeface="Arial"/>
            </a:endParaRPr>
          </a:p>
        </p:txBody>
      </p:sp>
      <p:pic>
        <p:nvPicPr>
          <p:cNvPr id="381" name="Google Shape;381;g28d75418eb1_6_25"/>
          <p:cNvPicPr preferRelativeResize="0"/>
          <p:nvPr/>
        </p:nvPicPr>
        <p:blipFill>
          <a:blip r:embed="rId3">
            <a:alphaModFix/>
          </a:blip>
          <a:stretch>
            <a:fillRect/>
          </a:stretch>
        </p:blipFill>
        <p:spPr>
          <a:xfrm>
            <a:off x="261350" y="1714749"/>
            <a:ext cx="8621400" cy="2242075"/>
          </a:xfrm>
          <a:prstGeom prst="rect">
            <a:avLst/>
          </a:prstGeom>
          <a:noFill/>
          <a:ln>
            <a:noFill/>
          </a:ln>
        </p:spPr>
      </p:pic>
      <p:pic>
        <p:nvPicPr>
          <p:cNvPr id="382" name="Google Shape;382;g28d75418eb1_6_25"/>
          <p:cNvPicPr preferRelativeResize="0"/>
          <p:nvPr/>
        </p:nvPicPr>
        <p:blipFill>
          <a:blip r:embed="rId4">
            <a:alphaModFix/>
          </a:blip>
          <a:stretch>
            <a:fillRect/>
          </a:stretch>
        </p:blipFill>
        <p:spPr>
          <a:xfrm>
            <a:off x="261350" y="4277350"/>
            <a:ext cx="8673900" cy="11326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8d75418eb1_6_35"/>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9" name="Google Shape;389;g28d75418eb1_6_35"/>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390" name="Google Shape;390;g28d75418eb1_6_35"/>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Thử nghiệm với </a:t>
            </a:r>
            <a:r>
              <a:rPr b="1" lang="en-US" sz="1800">
                <a:highlight>
                  <a:srgbClr val="FFFFFF"/>
                </a:highlight>
                <a:latin typeface="Times New Roman"/>
                <a:ea typeface="Times New Roman"/>
                <a:cs typeface="Times New Roman"/>
                <a:sym typeface="Times New Roman"/>
              </a:rPr>
              <a:t>n_ues = 100</a:t>
            </a:r>
            <a:r>
              <a:rPr lang="en-US" sz="1800">
                <a:highlight>
                  <a:srgbClr val="FFFFFF"/>
                </a:highlight>
                <a:latin typeface="Times New Roman"/>
                <a:ea typeface="Times New Roman"/>
                <a:cs typeface="Times New Roman"/>
                <a:sym typeface="Times New Roman"/>
              </a:rPr>
              <a:t>, kết quả:</a:t>
            </a:r>
            <a:endParaRPr sz="2000">
              <a:latin typeface="Arial"/>
              <a:ea typeface="Arial"/>
              <a:cs typeface="Arial"/>
              <a:sym typeface="Arial"/>
            </a:endParaRPr>
          </a:p>
        </p:txBody>
      </p:sp>
      <p:pic>
        <p:nvPicPr>
          <p:cNvPr id="391" name="Google Shape;391;g28d75418eb1_6_35"/>
          <p:cNvPicPr preferRelativeResize="0"/>
          <p:nvPr/>
        </p:nvPicPr>
        <p:blipFill>
          <a:blip r:embed="rId3">
            <a:alphaModFix/>
          </a:blip>
          <a:stretch>
            <a:fillRect/>
          </a:stretch>
        </p:blipFill>
        <p:spPr>
          <a:xfrm>
            <a:off x="310525" y="1907925"/>
            <a:ext cx="8598450" cy="1910900"/>
          </a:xfrm>
          <a:prstGeom prst="rect">
            <a:avLst/>
          </a:prstGeom>
          <a:noFill/>
          <a:ln>
            <a:noFill/>
          </a:ln>
        </p:spPr>
      </p:pic>
      <p:sp>
        <p:nvSpPr>
          <p:cNvPr id="392" name="Google Shape;392;g28d75418eb1_6_35"/>
          <p:cNvSpPr txBox="1"/>
          <p:nvPr/>
        </p:nvSpPr>
        <p:spPr>
          <a:xfrm>
            <a:off x="310525" y="3798175"/>
            <a:ext cx="487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8d75418eb1_7_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9" name="Google Shape;399;g28d75418eb1_7_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00" name="Google Shape;400;g28d75418eb1_7_3"/>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Thử nghiệm với máy ảo (</a:t>
            </a:r>
            <a:r>
              <a:rPr lang="en-US" sz="2000">
                <a:latin typeface="Arial"/>
                <a:ea typeface="Arial"/>
                <a:cs typeface="Arial"/>
                <a:sym typeface="Arial"/>
              </a:rPr>
              <a:t>IP traffic thật)</a:t>
            </a:r>
            <a:r>
              <a:rPr lang="en-US" sz="2000">
                <a:latin typeface="Arial"/>
                <a:ea typeface="Arial"/>
                <a:cs typeface="Arial"/>
                <a:sym typeface="Arial"/>
              </a:rPr>
              <a:t> </a:t>
            </a:r>
            <a:endParaRPr sz="2000">
              <a:latin typeface="Arial"/>
              <a:ea typeface="Arial"/>
              <a:cs typeface="Arial"/>
              <a:sym typeface="Arial"/>
            </a:endParaRPr>
          </a:p>
        </p:txBody>
      </p:sp>
      <p:pic>
        <p:nvPicPr>
          <p:cNvPr id="401" name="Google Shape;401;g28d75418eb1_7_3"/>
          <p:cNvPicPr preferRelativeResize="0"/>
          <p:nvPr/>
        </p:nvPicPr>
        <p:blipFill>
          <a:blip r:embed="rId3">
            <a:alphaModFix/>
          </a:blip>
          <a:stretch>
            <a:fillRect/>
          </a:stretch>
        </p:blipFill>
        <p:spPr>
          <a:xfrm>
            <a:off x="514350" y="2395538"/>
            <a:ext cx="8115300" cy="206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8d75418eb1_6_46"/>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8" name="Google Shape;408;g28d75418eb1_6_46"/>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09" name="Google Shape;409;g28d75418eb1_6_46"/>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VR/UE</a:t>
            </a:r>
            <a:endParaRPr b="1" sz="2000">
              <a:latin typeface="Arial"/>
              <a:ea typeface="Arial"/>
              <a:cs typeface="Arial"/>
              <a:sym typeface="Arial"/>
            </a:endParaRPr>
          </a:p>
        </p:txBody>
      </p:sp>
      <p:pic>
        <p:nvPicPr>
          <p:cNvPr id="410" name="Google Shape;410;g28d75418eb1_6_46"/>
          <p:cNvPicPr preferRelativeResize="0"/>
          <p:nvPr/>
        </p:nvPicPr>
        <p:blipFill>
          <a:blip r:embed="rId3">
            <a:alphaModFix/>
          </a:blip>
          <a:stretch>
            <a:fillRect/>
          </a:stretch>
        </p:blipFill>
        <p:spPr>
          <a:xfrm>
            <a:off x="461375" y="1783074"/>
            <a:ext cx="8379075" cy="3378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8d75418eb1_6_55"/>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7" name="Google Shape;417;g28d75418eb1_6_55"/>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18" name="Google Shape;418;g28d75418eb1_6_55"/>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FiKoRe</a:t>
            </a:r>
            <a:endParaRPr b="1" sz="2000">
              <a:latin typeface="Arial"/>
              <a:ea typeface="Arial"/>
              <a:cs typeface="Arial"/>
              <a:sym typeface="Arial"/>
            </a:endParaRPr>
          </a:p>
        </p:txBody>
      </p:sp>
      <p:pic>
        <p:nvPicPr>
          <p:cNvPr id="419" name="Google Shape;419;g28d75418eb1_6_55"/>
          <p:cNvPicPr preferRelativeResize="0"/>
          <p:nvPr/>
        </p:nvPicPr>
        <p:blipFill>
          <a:blip r:embed="rId3">
            <a:alphaModFix/>
          </a:blip>
          <a:stretch>
            <a:fillRect/>
          </a:stretch>
        </p:blipFill>
        <p:spPr>
          <a:xfrm>
            <a:off x="1023650" y="1642450"/>
            <a:ext cx="6968051" cy="4038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8d75418eb1_6_64"/>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6" name="Google Shape;426;g28d75418eb1_6_64"/>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27" name="Google Shape;427;g28d75418eb1_6_64"/>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Segmentation Server</a:t>
            </a:r>
            <a:endParaRPr b="1" sz="2000">
              <a:latin typeface="Arial"/>
              <a:ea typeface="Arial"/>
              <a:cs typeface="Arial"/>
              <a:sym typeface="Arial"/>
            </a:endParaRPr>
          </a:p>
        </p:txBody>
      </p:sp>
      <p:pic>
        <p:nvPicPr>
          <p:cNvPr id="428" name="Google Shape;428;g28d75418eb1_6_64"/>
          <p:cNvPicPr preferRelativeResize="0"/>
          <p:nvPr/>
        </p:nvPicPr>
        <p:blipFill>
          <a:blip r:embed="rId3">
            <a:alphaModFix/>
          </a:blip>
          <a:stretch>
            <a:fillRect/>
          </a:stretch>
        </p:blipFill>
        <p:spPr>
          <a:xfrm>
            <a:off x="447899" y="1789849"/>
            <a:ext cx="8226825" cy="326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8d75418eb1_6_7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5" name="Google Shape;435;g28d75418eb1_6_7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36" name="Google Shape;436;g28d75418eb1_6_73"/>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Config FiKoRe</a:t>
            </a:r>
            <a:endParaRPr b="1" sz="2000">
              <a:latin typeface="Arial"/>
              <a:ea typeface="Arial"/>
              <a:cs typeface="Arial"/>
              <a:sym typeface="Arial"/>
            </a:endParaRPr>
          </a:p>
        </p:txBody>
      </p:sp>
      <p:pic>
        <p:nvPicPr>
          <p:cNvPr id="437" name="Google Shape;437;g28d75418eb1_6_73"/>
          <p:cNvPicPr preferRelativeResize="0"/>
          <p:nvPr/>
        </p:nvPicPr>
        <p:blipFill>
          <a:blip r:embed="rId3">
            <a:alphaModFix/>
          </a:blip>
          <a:stretch>
            <a:fillRect/>
          </a:stretch>
        </p:blipFill>
        <p:spPr>
          <a:xfrm>
            <a:off x="313350" y="1682275"/>
            <a:ext cx="8489324" cy="180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5eb816ad94_2_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 name="Google Shape;100;g25eb816ad94_2_0"/>
          <p:cNvSpPr txBox="1"/>
          <p:nvPr>
            <p:ph type="title"/>
          </p:nvPr>
        </p:nvSpPr>
        <p:spPr>
          <a:xfrm>
            <a:off x="254052" y="112543"/>
            <a:ext cx="8635800" cy="4362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AutoNum type="romanUcPeriod"/>
            </a:pPr>
            <a:r>
              <a:rPr lang="en-US"/>
              <a:t>INTRODUCTION</a:t>
            </a:r>
            <a:endParaRPr/>
          </a:p>
        </p:txBody>
      </p:sp>
      <p:sp>
        <p:nvSpPr>
          <p:cNvPr id="101" name="Google Shape;101;g25eb816ad94_2_0"/>
          <p:cNvSpPr txBox="1"/>
          <p:nvPr/>
        </p:nvSpPr>
        <p:spPr>
          <a:xfrm>
            <a:off x="254050" y="1186475"/>
            <a:ext cx="7992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AutoNum type="arabicPeriod"/>
            </a:pPr>
            <a:r>
              <a:rPr b="1" lang="en-US" sz="2000"/>
              <a:t>Tại sao phải giả lập mạng 5G+ ?</a:t>
            </a:r>
            <a:endParaRPr b="1" sz="2000"/>
          </a:p>
        </p:txBody>
      </p:sp>
      <p:sp>
        <p:nvSpPr>
          <p:cNvPr id="102" name="Google Shape;102;g25eb816ad94_2_0"/>
          <p:cNvSpPr txBox="1"/>
          <p:nvPr/>
        </p:nvSpPr>
        <p:spPr>
          <a:xfrm>
            <a:off x="901900" y="1779338"/>
            <a:ext cx="79923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US" sz="1600"/>
              <a:t>Công nghệ DR (Distributed Reality) được nghiên cứu tại phòng Lab Nokia Extend Reality cho phép người dùng trải nghiệm thực tế ảo ⇒ Đạt được mục tiêu này cần có công nghệ sử dụng </a:t>
            </a:r>
            <a:r>
              <a:rPr b="1" lang="en-US" sz="1600"/>
              <a:t>phần cứng mạnh mẽ</a:t>
            </a:r>
            <a:r>
              <a:rPr lang="en-US" sz="1600"/>
              <a:t>, </a:t>
            </a:r>
            <a:r>
              <a:rPr b="1" lang="en-US" sz="1600"/>
              <a:t>thuật toán phức tạp.</a:t>
            </a:r>
            <a:endParaRPr b="1" sz="1600"/>
          </a:p>
          <a:p>
            <a:pPr indent="-330200" lvl="0" marL="457200" rtl="0" algn="l">
              <a:spcBef>
                <a:spcPts val="0"/>
              </a:spcBef>
              <a:spcAft>
                <a:spcPts val="0"/>
              </a:spcAft>
              <a:buSzPts val="1600"/>
              <a:buChar char="●"/>
            </a:pPr>
            <a:r>
              <a:rPr lang="en-US" sz="1600"/>
              <a:t>Công nghệ 5G có thể đáp ứng yêu cầu mạng cho việc thực hiện các nhiệm vụ (</a:t>
            </a:r>
            <a:r>
              <a:rPr b="1" lang="en-US" sz="1600">
                <a:solidFill>
                  <a:srgbClr val="0000FF"/>
                </a:solidFill>
              </a:rPr>
              <a:t>task offloading</a:t>
            </a:r>
            <a:r>
              <a:rPr lang="en-US" sz="1600"/>
              <a:t>) trong thời gian thực.</a:t>
            </a:r>
            <a:endParaRPr sz="1600"/>
          </a:p>
          <a:p>
            <a:pPr indent="0" lvl="0" marL="0" rtl="0" algn="l">
              <a:spcBef>
                <a:spcPts val="0"/>
              </a:spcBef>
              <a:spcAft>
                <a:spcPts val="0"/>
              </a:spcAft>
              <a:buNone/>
            </a:pPr>
            <a:r>
              <a:rPr lang="en-US" sz="1600"/>
              <a:t>⇒ Để thử nghiệm và tối ưu hóa các giải pháp cho trải nghiệm thực tế ảo sử dụng 5G thì cần 5G emulator</a:t>
            </a:r>
            <a:endParaRPr sz="1600"/>
          </a:p>
        </p:txBody>
      </p:sp>
      <p:pic>
        <p:nvPicPr>
          <p:cNvPr id="103" name="Google Shape;103;g25eb816ad94_2_0"/>
          <p:cNvPicPr preferRelativeResize="0"/>
          <p:nvPr/>
        </p:nvPicPr>
        <p:blipFill>
          <a:blip r:embed="rId3">
            <a:alphaModFix/>
          </a:blip>
          <a:stretch>
            <a:fillRect/>
          </a:stretch>
        </p:blipFill>
        <p:spPr>
          <a:xfrm>
            <a:off x="901900" y="3788200"/>
            <a:ext cx="3593075" cy="2402950"/>
          </a:xfrm>
          <a:prstGeom prst="rect">
            <a:avLst/>
          </a:prstGeom>
          <a:noFill/>
          <a:ln>
            <a:noFill/>
          </a:ln>
        </p:spPr>
      </p:pic>
      <p:pic>
        <p:nvPicPr>
          <p:cNvPr id="104" name="Google Shape;104;g25eb816ad94_2_0"/>
          <p:cNvPicPr preferRelativeResize="0"/>
          <p:nvPr/>
        </p:nvPicPr>
        <p:blipFill>
          <a:blip r:embed="rId4">
            <a:alphaModFix/>
          </a:blip>
          <a:stretch>
            <a:fillRect/>
          </a:stretch>
        </p:blipFill>
        <p:spPr>
          <a:xfrm>
            <a:off x="4599525" y="3789738"/>
            <a:ext cx="4325256" cy="239987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8d75418eb1_6_8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4" name="Google Shape;444;g28d75418eb1_6_8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45" name="Google Shape;445;g28d75418eb1_6_82"/>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Config Netfilter Queue của FiKoRe</a:t>
            </a:r>
            <a:endParaRPr b="1" sz="2000">
              <a:latin typeface="Arial"/>
              <a:ea typeface="Arial"/>
              <a:cs typeface="Arial"/>
              <a:sym typeface="Arial"/>
            </a:endParaRPr>
          </a:p>
        </p:txBody>
      </p:sp>
      <p:pic>
        <p:nvPicPr>
          <p:cNvPr id="446" name="Google Shape;446;g28d75418eb1_6_82"/>
          <p:cNvPicPr preferRelativeResize="0"/>
          <p:nvPr/>
        </p:nvPicPr>
        <p:blipFill>
          <a:blip r:embed="rId3">
            <a:alphaModFix/>
          </a:blip>
          <a:stretch>
            <a:fillRect/>
          </a:stretch>
        </p:blipFill>
        <p:spPr>
          <a:xfrm>
            <a:off x="304875" y="1648350"/>
            <a:ext cx="8619899" cy="1087425"/>
          </a:xfrm>
          <a:prstGeom prst="rect">
            <a:avLst/>
          </a:prstGeom>
          <a:noFill/>
          <a:ln>
            <a:noFill/>
          </a:ln>
        </p:spPr>
      </p:pic>
      <p:pic>
        <p:nvPicPr>
          <p:cNvPr id="447" name="Google Shape;447;g28d75418eb1_6_82"/>
          <p:cNvPicPr preferRelativeResize="0"/>
          <p:nvPr/>
        </p:nvPicPr>
        <p:blipFill>
          <a:blip r:embed="rId4">
            <a:alphaModFix/>
          </a:blip>
          <a:stretch>
            <a:fillRect/>
          </a:stretch>
        </p:blipFill>
        <p:spPr>
          <a:xfrm>
            <a:off x="304875" y="2775138"/>
            <a:ext cx="8619899" cy="1039200"/>
          </a:xfrm>
          <a:prstGeom prst="rect">
            <a:avLst/>
          </a:prstGeom>
          <a:noFill/>
          <a:ln>
            <a:noFill/>
          </a:ln>
        </p:spPr>
      </p:pic>
      <p:pic>
        <p:nvPicPr>
          <p:cNvPr id="448" name="Google Shape;448;g28d75418eb1_6_82"/>
          <p:cNvPicPr preferRelativeResize="0"/>
          <p:nvPr/>
        </p:nvPicPr>
        <p:blipFill>
          <a:blip r:embed="rId5">
            <a:alphaModFix/>
          </a:blip>
          <a:stretch>
            <a:fillRect/>
          </a:stretch>
        </p:blipFill>
        <p:spPr>
          <a:xfrm>
            <a:off x="304875" y="3853725"/>
            <a:ext cx="8619899" cy="1069150"/>
          </a:xfrm>
          <a:prstGeom prst="rect">
            <a:avLst/>
          </a:prstGeom>
          <a:noFill/>
          <a:ln>
            <a:noFill/>
          </a:ln>
        </p:spPr>
      </p:pic>
      <p:pic>
        <p:nvPicPr>
          <p:cNvPr id="449" name="Google Shape;449;g28d75418eb1_6_82"/>
          <p:cNvPicPr preferRelativeResize="0"/>
          <p:nvPr/>
        </p:nvPicPr>
        <p:blipFill>
          <a:blip r:embed="rId6">
            <a:alphaModFix/>
          </a:blip>
          <a:stretch>
            <a:fillRect/>
          </a:stretch>
        </p:blipFill>
        <p:spPr>
          <a:xfrm>
            <a:off x="304875" y="4962250"/>
            <a:ext cx="8619899" cy="1022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8d75418eb1_6_94"/>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6" name="Google Shape;456;g28d75418eb1_6_94"/>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57" name="Google Shape;457;g28d75418eb1_6_94"/>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latin typeface="Arial"/>
                <a:ea typeface="Arial"/>
                <a:cs typeface="Arial"/>
                <a:sym typeface="Arial"/>
              </a:rPr>
              <a:t>Config số máy thật n_ues = 1</a:t>
            </a:r>
            <a:endParaRPr b="1" sz="2000">
              <a:latin typeface="Arial"/>
              <a:ea typeface="Arial"/>
              <a:cs typeface="Arial"/>
              <a:sym typeface="Arial"/>
            </a:endParaRPr>
          </a:p>
        </p:txBody>
      </p:sp>
      <p:pic>
        <p:nvPicPr>
          <p:cNvPr id="458" name="Google Shape;458;g28d75418eb1_6_94"/>
          <p:cNvPicPr preferRelativeResize="0"/>
          <p:nvPr/>
        </p:nvPicPr>
        <p:blipFill>
          <a:blip r:embed="rId3">
            <a:alphaModFix/>
          </a:blip>
          <a:stretch>
            <a:fillRect/>
          </a:stretch>
        </p:blipFill>
        <p:spPr>
          <a:xfrm>
            <a:off x="1565500" y="1640025"/>
            <a:ext cx="5589875" cy="4733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8d75418eb1_7_24"/>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5" name="Google Shape;465;g28d75418eb1_7_24"/>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IV. OUR EXPERIMENTS </a:t>
            </a:r>
            <a:endParaRPr/>
          </a:p>
          <a:p>
            <a:pPr indent="0" lvl="0" marL="0" rtl="0" algn="l">
              <a:spcBef>
                <a:spcPts val="0"/>
              </a:spcBef>
              <a:spcAft>
                <a:spcPts val="0"/>
              </a:spcAft>
              <a:buNone/>
            </a:pPr>
            <a:r>
              <a:t/>
            </a:r>
            <a:endParaRPr/>
          </a:p>
        </p:txBody>
      </p:sp>
      <p:sp>
        <p:nvSpPr>
          <p:cNvPr id="466" name="Google Shape;466;g28d75418eb1_7_24"/>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Arial"/>
                <a:ea typeface="Arial"/>
                <a:cs typeface="Arial"/>
                <a:sym typeface="Arial"/>
              </a:rPr>
              <a:t>Kết quả khi thực hiện với IP traffic thật bằng lệnh </a:t>
            </a:r>
            <a:r>
              <a:rPr b="1" lang="en-US" sz="2000">
                <a:latin typeface="Arial"/>
                <a:ea typeface="Arial"/>
                <a:cs typeface="Arial"/>
                <a:sym typeface="Arial"/>
              </a:rPr>
              <a:t>make &amp;&amp; ./bin/main</a:t>
            </a:r>
            <a:endParaRPr b="1" sz="2000">
              <a:latin typeface="Arial"/>
              <a:ea typeface="Arial"/>
              <a:cs typeface="Arial"/>
              <a:sym typeface="Arial"/>
            </a:endParaRPr>
          </a:p>
          <a:p>
            <a:pPr indent="0" lvl="0" marL="0" rtl="0" algn="l">
              <a:spcBef>
                <a:spcPts val="1000"/>
              </a:spcBef>
              <a:spcAft>
                <a:spcPts val="0"/>
              </a:spcAft>
              <a:buNone/>
            </a:pPr>
            <a:r>
              <a:t/>
            </a:r>
            <a:endParaRPr sz="2000">
              <a:latin typeface="Arial"/>
              <a:ea typeface="Arial"/>
              <a:cs typeface="Arial"/>
              <a:sym typeface="Arial"/>
            </a:endParaRPr>
          </a:p>
        </p:txBody>
      </p:sp>
      <p:pic>
        <p:nvPicPr>
          <p:cNvPr id="467" name="Google Shape;467;g28d75418eb1_7_24"/>
          <p:cNvPicPr preferRelativeResize="0"/>
          <p:nvPr/>
        </p:nvPicPr>
        <p:blipFill>
          <a:blip r:embed="rId3">
            <a:alphaModFix/>
          </a:blip>
          <a:stretch>
            <a:fillRect/>
          </a:stretch>
        </p:blipFill>
        <p:spPr>
          <a:xfrm>
            <a:off x="235075" y="1674925"/>
            <a:ext cx="7274175" cy="2343150"/>
          </a:xfrm>
          <a:prstGeom prst="rect">
            <a:avLst/>
          </a:prstGeom>
          <a:noFill/>
          <a:ln>
            <a:noFill/>
          </a:ln>
        </p:spPr>
      </p:pic>
      <p:pic>
        <p:nvPicPr>
          <p:cNvPr id="468" name="Google Shape;468;g28d75418eb1_7_24"/>
          <p:cNvPicPr preferRelativeResize="0"/>
          <p:nvPr/>
        </p:nvPicPr>
        <p:blipFill>
          <a:blip r:embed="rId4">
            <a:alphaModFix/>
          </a:blip>
          <a:stretch>
            <a:fillRect/>
          </a:stretch>
        </p:blipFill>
        <p:spPr>
          <a:xfrm>
            <a:off x="234950" y="4221475"/>
            <a:ext cx="8435550" cy="9258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8d75418eb1_5_3"/>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5" name="Google Shape;475;g28d75418eb1_5_3"/>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 CONCLUSIONS </a:t>
            </a:r>
            <a:endParaRPr/>
          </a:p>
        </p:txBody>
      </p:sp>
      <p:sp>
        <p:nvSpPr>
          <p:cNvPr id="476" name="Google Shape;476;g28d75418eb1_5_3"/>
          <p:cNvSpPr txBox="1"/>
          <p:nvPr>
            <p:ph idx="1" type="body"/>
          </p:nvPr>
        </p:nvSpPr>
        <p:spPr>
          <a:xfrm>
            <a:off x="234950" y="1227550"/>
            <a:ext cx="8674200" cy="48684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Arial"/>
              <a:buChar char="●"/>
            </a:pPr>
            <a:r>
              <a:rPr lang="en-US" sz="2000">
                <a:latin typeface="Arial"/>
                <a:ea typeface="Arial"/>
                <a:cs typeface="Arial"/>
                <a:sym typeface="Arial"/>
              </a:rPr>
              <a:t>Đề xuất một bộ mô phỏng RAN thời gian thực có tên FikoRE với mục đích cho phép nghiên cứu và thử nghiệm ứng dụng trên một môi trường mô phỏng RAN đại diện.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Bài báo trình bày kiến ​​trúc của bộ mô phỏng cùng với các chi tiết cài đặt quan trọng.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Các tác giả đã thử nghiệm bộ mô phỏng trong nhiều điều kiện khác nhau để xác thực các mô-đun khác nhau của nó, bao gồm chức năng MAC, phân bổ tài nguyên và khả năng xử lý lưu lượng IP.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Kết quả cho thấy rằng bộ mô phỏng thực hiện tốt và cần thiết cho việc thử nghiệm các ứng dụng mới trên các công nghệ cắt cạnh như băng tần mmW của 5G.</a:t>
            </a:r>
            <a:endParaRPr sz="2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2" name="Google Shape;482;p1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i="0" lang="en-US" sz="4800" u="none" cap="none" strike="noStrike">
                <a:solidFill>
                  <a:srgbClr val="C00000"/>
                </a:solidFill>
                <a:latin typeface="Lato"/>
                <a:ea typeface="Lato"/>
                <a:cs typeface="Lato"/>
                <a:sym typeface="Lato"/>
              </a:rPr>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5"/>
          <p:cNvSpPr txBox="1"/>
          <p:nvPr>
            <p:ph type="title"/>
          </p:nvPr>
        </p:nvSpPr>
        <p:spPr>
          <a:xfrm>
            <a:off x="254052" y="112543"/>
            <a:ext cx="8635896" cy="436098"/>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AutoNum type="romanUcPeriod"/>
            </a:pPr>
            <a:r>
              <a:rPr lang="en-US"/>
              <a:t>INTRODUCTION</a:t>
            </a:r>
            <a:endParaRPr/>
          </a:p>
        </p:txBody>
      </p:sp>
      <p:sp>
        <p:nvSpPr>
          <p:cNvPr id="111" name="Google Shape;111;p5"/>
          <p:cNvSpPr txBox="1"/>
          <p:nvPr/>
        </p:nvSpPr>
        <p:spPr>
          <a:xfrm>
            <a:off x="444700" y="1981038"/>
            <a:ext cx="79923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US" sz="1600">
                <a:solidFill>
                  <a:schemeClr val="dk1"/>
                </a:solidFill>
              </a:rPr>
              <a:t>Một số công cụ mô phỏng hiện tại như : NS-3, SImuLTE, Simul5G thường rất phức tạp ⇒ Mục tiêu của Lab là đưa ra công cụ mô phỏng dễ sử dụng:</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Hoạt động trong thời gian thực</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Xử lý lưu lượng IP hiệu quả</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Xử lý users mô phỏng bằng lưu lượng thật hoặc mô phỏng</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Mô phỏng hành vi thực của mạng</a:t>
            </a:r>
            <a:endParaRPr/>
          </a:p>
        </p:txBody>
      </p:sp>
      <p:sp>
        <p:nvSpPr>
          <p:cNvPr id="112" name="Google Shape;112;p5"/>
          <p:cNvSpPr txBox="1"/>
          <p:nvPr/>
        </p:nvSpPr>
        <p:spPr>
          <a:xfrm>
            <a:off x="177850" y="1425988"/>
            <a:ext cx="799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2. 	Mục tiêu bài toán</a:t>
            </a:r>
            <a:endParaRPr b="1" sz="2000"/>
          </a:p>
        </p:txBody>
      </p:sp>
      <p:sp>
        <p:nvSpPr>
          <p:cNvPr id="113" name="Google Shape;113;p5"/>
          <p:cNvSpPr txBox="1"/>
          <p:nvPr/>
        </p:nvSpPr>
        <p:spPr>
          <a:xfrm>
            <a:off x="625700" y="3798125"/>
            <a:ext cx="487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=&gt;</a:t>
            </a:r>
            <a:r>
              <a:rPr b="1" lang="en-US" sz="2000"/>
              <a:t> FikoRe</a:t>
            </a:r>
            <a:endParaRPr b="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 name="Google Shape;119;p6"/>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II. ARCHITECTURE AND IMPLEMENTATION</a:t>
            </a:r>
            <a:endParaRPr/>
          </a:p>
        </p:txBody>
      </p:sp>
      <p:pic>
        <p:nvPicPr>
          <p:cNvPr id="120" name="Google Shape;120;p6"/>
          <p:cNvPicPr preferRelativeResize="0"/>
          <p:nvPr/>
        </p:nvPicPr>
        <p:blipFill>
          <a:blip r:embed="rId3">
            <a:alphaModFix/>
          </a:blip>
          <a:stretch>
            <a:fillRect/>
          </a:stretch>
        </p:blipFill>
        <p:spPr>
          <a:xfrm>
            <a:off x="69875" y="1193850"/>
            <a:ext cx="9074126" cy="4902150"/>
          </a:xfrm>
          <a:prstGeom prst="rect">
            <a:avLst/>
          </a:prstGeom>
          <a:noFill/>
          <a:ln>
            <a:noFill/>
          </a:ln>
        </p:spPr>
      </p:pic>
      <p:sp>
        <p:nvSpPr>
          <p:cNvPr id="121" name="Google Shape;121;p6"/>
          <p:cNvSpPr txBox="1"/>
          <p:nvPr/>
        </p:nvSpPr>
        <p:spPr>
          <a:xfrm>
            <a:off x="2545550" y="6096000"/>
            <a:ext cx="57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1.</a:t>
            </a:r>
            <a:r>
              <a:rPr lang="en-US"/>
              <a:t> Architecture of 5G Emulator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7"/>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2.1 </a:t>
            </a:r>
            <a:r>
              <a:rPr lang="en-US"/>
              <a:t>Data Logging</a:t>
            </a:r>
            <a:endParaRPr/>
          </a:p>
        </p:txBody>
      </p:sp>
      <p:sp>
        <p:nvSpPr>
          <p:cNvPr id="128" name="Google Shape;128;p7"/>
          <p:cNvSpPr txBox="1"/>
          <p:nvPr/>
        </p:nvSpPr>
        <p:spPr>
          <a:xfrm>
            <a:off x="513400" y="1595700"/>
            <a:ext cx="7992300" cy="28014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Char char="●"/>
            </a:pPr>
            <a:r>
              <a:rPr lang="en-US" sz="2000"/>
              <a:t>Data logging cho phép phân tích hiệu suất của mô hình mạng</a:t>
            </a:r>
            <a:endParaRPr sz="2000"/>
          </a:p>
          <a:p>
            <a:pPr indent="-355600" lvl="0" marL="457200" rtl="0" algn="l">
              <a:lnSpc>
                <a:spcPct val="150000"/>
              </a:lnSpc>
              <a:spcBef>
                <a:spcPts val="0"/>
              </a:spcBef>
              <a:spcAft>
                <a:spcPts val="0"/>
              </a:spcAft>
              <a:buSzPts val="2000"/>
              <a:buChar char="●"/>
            </a:pPr>
            <a:r>
              <a:rPr lang="en-US" sz="2000"/>
              <a:t>Do công cụ mô phỏng được thiết kế trong thời gian thực nên quá trình Data logging cần giảm thiểu tối đa. ⇒ Sử dụng thư viện </a:t>
            </a:r>
            <a:r>
              <a:rPr b="1" lang="en-US" sz="2000">
                <a:solidFill>
                  <a:srgbClr val="0000FF"/>
                </a:solidFill>
              </a:rPr>
              <a:t>spdlog</a:t>
            </a:r>
            <a:r>
              <a:rPr lang="en-US" sz="2000"/>
              <a:t> của C++ </a:t>
            </a:r>
            <a:endParaRPr sz="2000"/>
          </a:p>
          <a:p>
            <a:pPr indent="-355600" lvl="0" marL="457200" rtl="0" algn="l">
              <a:lnSpc>
                <a:spcPct val="150000"/>
              </a:lnSpc>
              <a:spcBef>
                <a:spcPts val="0"/>
              </a:spcBef>
              <a:spcAft>
                <a:spcPts val="0"/>
              </a:spcAft>
              <a:buSzPts val="2000"/>
              <a:buChar char="●"/>
            </a:pPr>
            <a:r>
              <a:rPr lang="en-US" sz="2000"/>
              <a:t>Để thực hiện quá trình này, khởi tạo lớp </a:t>
            </a:r>
            <a:r>
              <a:rPr b="1" lang="en-US" sz="2000">
                <a:solidFill>
                  <a:srgbClr val="0000FF"/>
                </a:solidFill>
              </a:rPr>
              <a:t>log_handle()</a:t>
            </a:r>
            <a:r>
              <a:rPr lang="en-US" sz="2000"/>
              <a:t> ghi nhật ký cho UE (User Equipment) và MAC Layer</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39a950b249_0_14"/>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5" name="Google Shape;135;g239a950b249_0_14"/>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Lato"/>
              <a:buNone/>
            </a:pPr>
            <a:r>
              <a:rPr lang="en-US"/>
              <a:t>2.1 Data Logging</a:t>
            </a:r>
            <a:endParaRPr/>
          </a:p>
          <a:p>
            <a:pPr indent="0" lvl="0" marL="0" rtl="0" algn="l">
              <a:spcBef>
                <a:spcPts val="0"/>
              </a:spcBef>
              <a:spcAft>
                <a:spcPts val="0"/>
              </a:spcAft>
              <a:buNone/>
            </a:pPr>
            <a:r>
              <a:t/>
            </a:r>
            <a:endParaRPr/>
          </a:p>
        </p:txBody>
      </p:sp>
      <p:pic>
        <p:nvPicPr>
          <p:cNvPr id="136" name="Google Shape;136;g239a950b249_0_14"/>
          <p:cNvPicPr preferRelativeResize="0"/>
          <p:nvPr/>
        </p:nvPicPr>
        <p:blipFill>
          <a:blip r:embed="rId3">
            <a:alphaModFix/>
          </a:blip>
          <a:stretch>
            <a:fillRect/>
          </a:stretch>
        </p:blipFill>
        <p:spPr>
          <a:xfrm>
            <a:off x="235074" y="2093200"/>
            <a:ext cx="4565875" cy="2505075"/>
          </a:xfrm>
          <a:prstGeom prst="rect">
            <a:avLst/>
          </a:prstGeom>
          <a:noFill/>
          <a:ln>
            <a:noFill/>
          </a:ln>
        </p:spPr>
      </p:pic>
      <p:sp>
        <p:nvSpPr>
          <p:cNvPr id="137" name="Google Shape;137;g239a950b249_0_14"/>
          <p:cNvSpPr txBox="1"/>
          <p:nvPr/>
        </p:nvSpPr>
        <p:spPr>
          <a:xfrm>
            <a:off x="4953600" y="1375700"/>
            <a:ext cx="4190400" cy="480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US" sz="2000">
                <a:solidFill>
                  <a:srgbClr val="0000FF"/>
                </a:solidFill>
              </a:rPr>
              <a:t>1 . log_freq:</a:t>
            </a:r>
            <a:r>
              <a:rPr lang="en-US" sz="2000">
                <a:solidFill>
                  <a:schemeClr val="dk1"/>
                </a:solidFill>
              </a:rPr>
              <a:t> Dữ liệu được ghi nhật ký dựa theo khoảng thời gian này tính bằng mili giây (ms).</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0000FF"/>
                </a:solidFill>
              </a:rPr>
              <a:t>2. log_ue:</a:t>
            </a:r>
            <a:r>
              <a:rPr lang="en-US" sz="2000">
                <a:solidFill>
                  <a:schemeClr val="dk1"/>
                </a:solidFill>
              </a:rPr>
              <a:t> Bật/Tắt ghi nhật ký của UE (User Equipment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0000FF"/>
                </a:solidFill>
              </a:rPr>
              <a:t>3. log_quality:</a:t>
            </a:r>
            <a:r>
              <a:rPr lang="en-US" sz="2000">
                <a:solidFill>
                  <a:schemeClr val="dk1"/>
                </a:solidFill>
              </a:rPr>
              <a:t> Bật/Tắt ghi nhật ký của PHY (Physical layer).</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0000FF"/>
                </a:solidFill>
              </a:rPr>
              <a:t>4. log_traffic:</a:t>
            </a:r>
            <a:r>
              <a:rPr lang="en-US" sz="2000">
                <a:solidFill>
                  <a:schemeClr val="dk1"/>
                </a:solidFill>
              </a:rPr>
              <a:t> Bật/Tắt ghi nhật ký của quá trình tạo lưu lượng (traffic generation).</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0000FF"/>
                </a:solidFill>
              </a:rPr>
              <a:t>5. log_mobility: </a:t>
            </a:r>
            <a:r>
              <a:rPr lang="en-US" sz="2000">
                <a:solidFill>
                  <a:schemeClr val="dk1"/>
                </a:solidFill>
              </a:rPr>
              <a:t>Bật/Tắt ghi nhật ký của mô hình di động (mobility model).</a:t>
            </a:r>
            <a:endParaRPr sz="2000">
              <a:solidFill>
                <a:schemeClr val="dk1"/>
              </a:solidFill>
            </a:endParaRPr>
          </a:p>
          <a:p>
            <a:pPr indent="0" lvl="0" marL="0" rtl="0" algn="l">
              <a:lnSpc>
                <a:spcPct val="100000"/>
              </a:lnSpc>
              <a:spcBef>
                <a:spcPts val="0"/>
              </a:spcBef>
              <a:spcAft>
                <a:spcPts val="0"/>
              </a:spcAft>
              <a:buNone/>
            </a:pPr>
            <a:r>
              <a:rPr b="1" lang="en-US" sz="2000">
                <a:solidFill>
                  <a:srgbClr val="0000FF"/>
                </a:solidFill>
              </a:rPr>
              <a:t>6. log_mac:</a:t>
            </a:r>
            <a:r>
              <a:rPr lang="en-US" sz="2000">
                <a:solidFill>
                  <a:schemeClr val="dk1"/>
                </a:solidFill>
              </a:rPr>
              <a:t> Bật/Tắt ghi nhật ký của tầng MAC (MAC layer)</a:t>
            </a:r>
            <a:endParaRPr sz="2000"/>
          </a:p>
        </p:txBody>
      </p:sp>
      <p:sp>
        <p:nvSpPr>
          <p:cNvPr id="138" name="Google Shape;138;g239a950b249_0_14"/>
          <p:cNvSpPr txBox="1"/>
          <p:nvPr/>
        </p:nvSpPr>
        <p:spPr>
          <a:xfrm>
            <a:off x="1008250" y="4811575"/>
            <a:ext cx="57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Figure 2</a:t>
            </a:r>
            <a:r>
              <a:rPr lang="en-US"/>
              <a:t>. Data Logging Config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1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2.2 </a:t>
            </a:r>
            <a:r>
              <a:rPr lang="en-US"/>
              <a:t>MAC Layer</a:t>
            </a:r>
            <a:endParaRPr/>
          </a:p>
        </p:txBody>
      </p:sp>
      <p:sp>
        <p:nvSpPr>
          <p:cNvPr id="145" name="Google Shape;145;p10"/>
          <p:cNvSpPr txBox="1"/>
          <p:nvPr>
            <p:ph idx="1" type="body"/>
          </p:nvPr>
        </p:nvSpPr>
        <p:spPr>
          <a:xfrm>
            <a:off x="234950" y="1227550"/>
            <a:ext cx="8674200" cy="48684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SzPts val="2000"/>
              <a:buChar char="•"/>
            </a:pPr>
            <a:r>
              <a:rPr lang="en-US" sz="2000">
                <a:latin typeface="Arial"/>
                <a:ea typeface="Arial"/>
                <a:cs typeface="Arial"/>
                <a:sym typeface="Arial"/>
              </a:rPr>
              <a:t>Lớp MAC (Medium Access Control) có nhiệm vụ trong việc </a:t>
            </a:r>
            <a:r>
              <a:rPr b="1" lang="en-US" sz="2000">
                <a:solidFill>
                  <a:srgbClr val="0000FF"/>
                </a:solidFill>
                <a:latin typeface="Arial"/>
                <a:ea typeface="Arial"/>
                <a:cs typeface="Arial"/>
                <a:sym typeface="Arial"/>
              </a:rPr>
              <a:t>phân bố tài nguyên</a:t>
            </a:r>
            <a:r>
              <a:rPr lang="en-US" sz="2000">
                <a:latin typeface="Arial"/>
                <a:ea typeface="Arial"/>
                <a:cs typeface="Arial"/>
                <a:sym typeface="Arial"/>
              </a:rPr>
              <a:t>, triển khai như là một trừu tượng hóa các chi tiết được mô tả trong thông số kỹ thuật của 3GPP 38.214, 3GPP 38.211, and 3GPP 38.306.</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Phân bổ tài nguyên được cấu hình:</a:t>
            </a:r>
            <a:endParaRPr sz="2000">
              <a:latin typeface="Arial"/>
              <a:ea typeface="Arial"/>
              <a:cs typeface="Arial"/>
              <a:sym typeface="Arial"/>
            </a:endParaRPr>
          </a:p>
          <a:p>
            <a:pPr indent="-355600" lvl="0" marL="914400" rtl="0" algn="l">
              <a:lnSpc>
                <a:spcPct val="150000"/>
              </a:lnSpc>
              <a:spcBef>
                <a:spcPts val="0"/>
              </a:spcBef>
              <a:spcAft>
                <a:spcPts val="0"/>
              </a:spcAft>
              <a:buSzPts val="2000"/>
              <a:buFont typeface="Arial"/>
              <a:buChar char="★"/>
            </a:pPr>
            <a:r>
              <a:rPr lang="en-US" sz="2000">
                <a:latin typeface="Arial"/>
                <a:ea typeface="Arial"/>
                <a:cs typeface="Arial"/>
                <a:sym typeface="Arial"/>
              </a:rPr>
              <a:t>Băng thông</a:t>
            </a:r>
            <a:endParaRPr sz="2000">
              <a:latin typeface="Arial"/>
              <a:ea typeface="Arial"/>
              <a:cs typeface="Arial"/>
              <a:sym typeface="Arial"/>
            </a:endParaRPr>
          </a:p>
          <a:p>
            <a:pPr indent="-355600" lvl="0" marL="914400" rtl="0" algn="l">
              <a:lnSpc>
                <a:spcPct val="150000"/>
              </a:lnSpc>
              <a:spcBef>
                <a:spcPts val="0"/>
              </a:spcBef>
              <a:spcAft>
                <a:spcPts val="0"/>
              </a:spcAft>
              <a:buSzPts val="2000"/>
              <a:buFont typeface="Arial"/>
              <a:buChar char="★"/>
            </a:pPr>
            <a:r>
              <a:rPr lang="en-US" sz="2000">
                <a:latin typeface="Arial"/>
                <a:ea typeface="Arial"/>
                <a:cs typeface="Arial"/>
                <a:sym typeface="Arial"/>
              </a:rPr>
              <a:t>Đa truy cập FDD/TDD</a:t>
            </a:r>
            <a:endParaRPr sz="2000">
              <a:latin typeface="Arial"/>
              <a:ea typeface="Arial"/>
              <a:cs typeface="Arial"/>
              <a:sym typeface="Arial"/>
            </a:endParaRPr>
          </a:p>
          <a:p>
            <a:pPr indent="-355600" lvl="0" marL="914400" rtl="0" algn="l">
              <a:lnSpc>
                <a:spcPct val="150000"/>
              </a:lnSpc>
              <a:spcBef>
                <a:spcPts val="0"/>
              </a:spcBef>
              <a:spcAft>
                <a:spcPts val="0"/>
              </a:spcAft>
              <a:buSzPts val="2000"/>
              <a:buFont typeface="Arial"/>
              <a:buChar char="★"/>
            </a:pPr>
            <a:r>
              <a:rPr lang="en-US" sz="2000">
                <a:latin typeface="Arial"/>
                <a:ea typeface="Arial"/>
                <a:cs typeface="Arial"/>
                <a:sym typeface="Arial"/>
              </a:rPr>
              <a:t>Lưới phân bổ tài nguyên</a:t>
            </a:r>
            <a:endParaRPr sz="2000">
              <a:latin typeface="Arial"/>
              <a:ea typeface="Arial"/>
              <a:cs typeface="Arial"/>
              <a:sym typeface="Arial"/>
            </a:endParaRPr>
          </a:p>
          <a:p>
            <a:pPr indent="-355600" lvl="0" marL="914400" rtl="0" algn="l">
              <a:lnSpc>
                <a:spcPct val="150000"/>
              </a:lnSpc>
              <a:spcBef>
                <a:spcPts val="0"/>
              </a:spcBef>
              <a:spcAft>
                <a:spcPts val="0"/>
              </a:spcAft>
              <a:buSzPts val="2000"/>
              <a:buFont typeface="Arial"/>
              <a:buChar char="★"/>
            </a:pPr>
            <a:r>
              <a:rPr lang="en-US" sz="2000">
                <a:latin typeface="Arial"/>
                <a:ea typeface="Arial"/>
                <a:cs typeface="Arial"/>
                <a:sym typeface="Arial"/>
              </a:rPr>
              <a:t>Cấu hình phân bổ tài nguyên</a:t>
            </a:r>
            <a:endParaRPr sz="20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